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3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30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7" r:id="rId17"/>
    <p:sldId id="301" r:id="rId18"/>
    <p:sldId id="302" r:id="rId19"/>
    <p:sldId id="303" r:id="rId20"/>
    <p:sldId id="273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305" r:id="rId30"/>
    <p:sldId id="306" r:id="rId31"/>
    <p:sldId id="307" r:id="rId32"/>
    <p:sldId id="291" r:id="rId33"/>
    <p:sldId id="289" r:id="rId34"/>
    <p:sldId id="290" r:id="rId35"/>
    <p:sldId id="292" r:id="rId36"/>
    <p:sldId id="293" r:id="rId37"/>
    <p:sldId id="294" r:id="rId38"/>
    <p:sldId id="299" r:id="rId39"/>
    <p:sldId id="285" r:id="rId40"/>
    <p:sldId id="287" r:id="rId41"/>
    <p:sldId id="288" r:id="rId42"/>
  </p:sldIdLst>
  <p:sldSz cx="9907588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6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33806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5675" y="685800"/>
            <a:ext cx="4930775" cy="34131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86658D-BF1B-49AF-906F-7A853AC8AF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806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9A4EA3C-C579-432F-84D0-584ACDE150C7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1413" cy="3427413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9A2EF88-D453-419B-B65D-393E09F0B3DD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793B71-EF43-4BB1-BF13-D58AB39D2BE9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BA5F64F-E73D-43B6-B761-E7D404402F88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471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C117470-EBD2-414E-9E4E-7E9031910C8E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43F934F-61F7-4D09-8FAB-EA632D45C2BD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42E179-D6AC-4237-B2CB-0BF687F6B587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481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F54EF7A-866B-4B8B-AEDB-FA4CE4C16EAD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F3D90FA-287A-4D7B-9D80-CB67908C7B3E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08AA57-A9BD-4BD6-A298-BD581EFE698C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491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FDA2B24-1B65-4225-B0F4-438D85E32BD5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AB8F62-E5EA-4C83-9962-BFCDE231D16D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9EAAFF5-D6B0-45E8-A849-3F5ADAF2657A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501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F507B78-ABD3-406D-8B76-019FAB1A17B1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1413" cy="3427413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CA02D5B-0050-4D67-8A3A-B67F3A54AC71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5A8FE3F-6A92-48E8-907A-A6763AD77916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C6A034-F0A0-40C5-9848-72DC24C00CAC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12788"/>
            <a:ext cx="4938712" cy="3419475"/>
          </a:xfrm>
          <a:solidFill>
            <a:srgbClr val="FFFFFF"/>
          </a:solidFill>
          <a:ln/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2262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67A0708-2526-468E-AAC8-C4B984895357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EA669FD-E5F0-40B3-9CD9-11DD77E63EF7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FEE3366-41BB-4A53-B767-C0C15F7559C9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42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12788"/>
            <a:ext cx="4938712" cy="3419475"/>
          </a:xfrm>
          <a:solidFill>
            <a:srgbClr val="FFFFFF"/>
          </a:solidFill>
          <a:ln/>
        </p:spPr>
      </p:sp>
      <p:sp>
        <p:nvSpPr>
          <p:cNvPr id="542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2262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5773156-6103-4325-9FCA-19F4B7B82CF4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0181262-0209-4B46-A951-5F03AE97F111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E577F71-FC64-4B37-9655-CB00F67E7140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53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553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4744AA3-3DBE-4923-8666-1483F2BC4297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1413" cy="3427413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5C90383-6D81-417B-8A8F-83B5CE922EBB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C9F7ADF-6006-46C5-8176-DF418A23F5CB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49688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430B05A-87FE-4D8B-9647-BBDE327266BA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73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69938"/>
            <a:ext cx="5334000" cy="3692525"/>
          </a:xfrm>
          <a:solidFill>
            <a:srgbClr val="FFFFFF"/>
          </a:solidFill>
          <a:ln/>
        </p:spPr>
      </p:sp>
      <p:sp>
        <p:nvSpPr>
          <p:cNvPr id="573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695825"/>
            <a:ext cx="4983162" cy="4462463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1BEC551-6363-437C-BC9A-92F3B31D8269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A643A5-9273-4EA0-BF8D-F158A8A5A950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39A89A-ADC0-41BB-B0E6-317FA3EE2893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78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378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0ABC1D5-7C9F-4944-85E1-BF0C8C1E7631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5B6973-B4F1-486D-92BC-A5C89181A477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7DF27D0-47F4-47D1-8796-B120E1A618D4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83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12788"/>
            <a:ext cx="4938712" cy="3419475"/>
          </a:xfrm>
          <a:solidFill>
            <a:srgbClr val="FFFFFF"/>
          </a:solidFill>
          <a:ln/>
        </p:spPr>
      </p:sp>
      <p:sp>
        <p:nvSpPr>
          <p:cNvPr id="583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2262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BFDBB6E-E3E6-4409-9908-BC332C950343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284E4B-49CF-42AE-9EB0-D394568B6C3F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3863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37886C-F9CB-44E9-91AE-21C2922FFEDC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8C5BE10-DB71-47FD-AE1C-824250D35A1D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593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1413" cy="3429000"/>
          </a:xfrm>
          <a:solidFill>
            <a:srgbClr val="FFFFFF"/>
          </a:solidFill>
          <a:ln/>
        </p:spPr>
      </p:sp>
      <p:sp>
        <p:nvSpPr>
          <p:cNvPr id="593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A5103DE-1513-46FC-ACC9-BCC16FF1C00D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618130-C9B8-4634-8F12-A20500E5948D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4AA3898-9C30-4D77-B9DE-B03299870169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604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604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FC27E7-AA36-4A60-A080-DEC60801B400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BEA55D-BC49-4A66-99EA-E07A82D469E6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EA9D9B-40C4-40DB-AB02-632055E404A6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614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8D8589A-FCF4-43C1-B326-35B0D8E7BD48}" type="slidenum">
              <a:rPr lang="fr-FR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29</a:t>
            </a:fld>
            <a:endParaRPr lang="fr-FR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9605A2-3C71-4E99-B38D-BBD6593C572A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247019-6007-4B2A-8BE4-A06A0013F436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4CC1BC-C47A-4921-B0A2-C99FAF5427A9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5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B9CEB76-AB89-4E27-805B-1048649DF9FB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941388" y="687388"/>
            <a:ext cx="4978400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0" name="Rectangle 6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9675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B613EC8-2D89-4953-8D78-F48E336A6AED}" type="slidenum">
              <a:rPr lang="fr-FR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30</a:t>
            </a:fld>
            <a:endParaRPr lang="fr-FR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8F6D4A-ED2B-49DD-AB6D-4B74F17A8AF9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7271C7-E0B3-44AC-AFBE-9403D69AE5A2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86A9D3-3076-42C9-9F0A-33AC576EF245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5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1B97E5-FF0F-4866-A0EC-58A8A047C29D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941388" y="687388"/>
            <a:ext cx="4978400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4" name="Rectangle 6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9675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9BA1FD8-9E9D-439A-B279-E2822AF318A5}" type="slidenum">
              <a:rPr lang="fr-FR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31</a:t>
            </a:fld>
            <a:endParaRPr lang="fr-FR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427FD38-DE1F-48B6-8924-8FEF9C469D13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B4C436-848E-4100-8786-D4245F59A397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629EDD-51E2-4BBA-988E-8EDE3EE1E2AF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5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4F739A-8B9E-4F4B-8091-C193A258FC7F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941388" y="687388"/>
            <a:ext cx="4978400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088" name="Rectangle 6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9675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61EDAD0-193B-4553-90D8-72089FD42909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DEA24D2-DA48-46E9-88B3-04EA39A54B86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5AA7214-01E7-4313-AC94-F7BB40EBAE97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634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634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1A39035-4CAC-4A17-896D-8E88A115D992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B72B6B-DBDD-41CF-BE3C-A43BDD64F8B5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3863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66AE6DE-5950-42D2-B76F-A8A53301352C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45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645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0B9832F-B0F2-4654-9DAD-5F189D5460C4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B1138A-3713-4E07-B588-775CBC3D0983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3851275" y="9380538"/>
            <a:ext cx="29416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4CE778-77D3-4B0C-A446-B22D4390490C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933450" y="742950"/>
            <a:ext cx="4932363" cy="3698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0EC2153-985F-4BE9-A6F1-99E8F7902F73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1363"/>
            <a:ext cx="5346700" cy="370205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57CEA42-92B0-4354-9569-6FBF56769205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A49DAF-B847-44B4-AE1A-28C91289ED70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5220D1-7F76-4472-B6FC-1C471A2B894A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09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E702B9D-19A3-4FC1-9FC5-B89229BE0510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1413" cy="3427413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103BA6E-929A-45DD-A930-5EE53445B5F3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908D30-9A5A-4B01-870E-2471F1F14447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230652-31A7-437C-B7C3-620AA03D75C9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1413" cy="3427413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5DA2889-CDD4-4307-869A-49D741429DC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3FD58D-6638-4352-98D9-5CEE8EBB15E1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A54BB25-DCA2-418E-B63E-61E619618D82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450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0048001-0809-45EE-BD8C-FE580EA7C63B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BA9CFFC-0A96-4561-92C7-C466878BDA4F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F65B8A-BAB7-4013-B0FD-3854A7BA20F8}" type="slidenum">
              <a:rPr lang="fr-FR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6" charset="0"/>
              <a:ea typeface="SimSun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4EE64-F39A-4F98-B588-A5B06A541BB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8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41EA9-1C8E-45F8-AAB7-369727679D8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3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22495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502B5-CAEB-4EF2-B2BF-1A6983B8709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5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FF27-0AA3-4BA5-8302-4556B427A69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1" y="4406901"/>
            <a:ext cx="84214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1" y="2906713"/>
            <a:ext cx="84214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22035-F66F-4B25-A7C3-AC995BB64EB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758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6357" y="1600201"/>
            <a:ext cx="43758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06987-61D4-4AAD-9F09-150535888F4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2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5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5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917" y="1535113"/>
            <a:ext cx="43792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917" y="2174875"/>
            <a:ext cx="43792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213E-9A0D-43C9-A631-91F3DD2DCE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5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E0CA5-DE86-4ADE-AA30-78F191A4957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4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721B3-9F3E-4A3F-BC8E-19737DCBED0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5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92" y="273051"/>
            <a:ext cx="55386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5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CB90C-A94C-488B-A730-21597E4F0C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956" y="4800600"/>
            <a:ext cx="59445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956" y="612775"/>
            <a:ext cx="59445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956" y="5367338"/>
            <a:ext cx="59445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EFEC4-72CC-4D51-A949-9BBE6C1A15C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3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79" y="6356351"/>
            <a:ext cx="231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DE22-3F76-6145-9D32-D3C3DAF8B353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5093" y="6356351"/>
            <a:ext cx="3137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00438" y="6356351"/>
            <a:ext cx="231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322035-F66F-4B25-A7C3-AC995BB64EB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4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image" Target="../media/image24.wmf"/><Relationship Id="rId5" Type="http://schemas.openxmlformats.org/officeDocument/2006/relationships/image" Target="../media/image20.emf"/><Relationship Id="rId10" Type="http://schemas.openxmlformats.org/officeDocument/2006/relationships/image" Target="../media/image23.png"/><Relationship Id="rId4" Type="http://schemas.openxmlformats.org/officeDocument/2006/relationships/image" Target="../media/image3.jpeg"/><Relationship Id="rId9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5.jpeg"/><Relationship Id="rId4" Type="http://schemas.openxmlformats.org/officeDocument/2006/relationships/image" Target="../media/image25.emf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.jpeg"/><Relationship Id="rId7" Type="http://schemas.openxmlformats.org/officeDocument/2006/relationships/image" Target="../media/image33.gif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w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11" Type="http://schemas.openxmlformats.org/officeDocument/2006/relationships/image" Target="../media/image45.wmf"/><Relationship Id="rId5" Type="http://schemas.openxmlformats.org/officeDocument/2006/relationships/image" Target="../media/image41.wmf"/><Relationship Id="rId10" Type="http://schemas.openxmlformats.org/officeDocument/2006/relationships/image" Target="../media/image44.wmf"/><Relationship Id="rId4" Type="http://schemas.openxmlformats.org/officeDocument/2006/relationships/image" Target="../media/image40.emf"/><Relationship Id="rId9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oniseptv.onisep.fr/" TargetMode="External"/><Relationship Id="rId4" Type="http://schemas.openxmlformats.org/officeDocument/2006/relationships/image" Target="../media/image5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86145" y="3122234"/>
            <a:ext cx="184666" cy="36933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fr-FR" dirty="0" smtClean="0"/>
              <a:t>Après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81755" y="13097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58" y="836714"/>
            <a:ext cx="2952751" cy="197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66" y="188640"/>
            <a:ext cx="952500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537970" y="6093296"/>
            <a:ext cx="289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000000"/>
                </a:solidFill>
              </a:rPr>
              <a:t>Année scolaire 2017-2018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5362" y="3471391"/>
            <a:ext cx="8041463" cy="161379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Après la classe de 3</a:t>
            </a:r>
            <a:r>
              <a:rPr lang="fr-FR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889898" y="620688"/>
            <a:ext cx="35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Sous réserve de modifications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38137" y="-298450"/>
            <a:ext cx="10644187" cy="748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031875" y="908052"/>
            <a:ext cx="71438" cy="5616575"/>
          </a:xfrm>
          <a:prstGeom prst="rect">
            <a:avLst/>
          </a:pr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00026" y="1268413"/>
            <a:ext cx="9363075" cy="27781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65" name="WordArt 4"/>
          <p:cNvSpPr>
            <a:spLocks noChangeArrowheads="1" noChangeShapeType="1" noTextEdit="1"/>
          </p:cNvSpPr>
          <p:nvPr/>
        </p:nvSpPr>
        <p:spPr bwMode="auto">
          <a:xfrm>
            <a:off x="1385888" y="977902"/>
            <a:ext cx="7935912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0152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Tronc commun              23h30</a:t>
            </a:r>
          </a:p>
        </p:txBody>
      </p:sp>
      <p:sp>
        <p:nvSpPr>
          <p:cNvPr id="15366" name="WordArt 5"/>
          <p:cNvSpPr>
            <a:spLocks noChangeArrowheads="1" noChangeShapeType="1" noTextEdit="1"/>
          </p:cNvSpPr>
          <p:nvPr/>
        </p:nvSpPr>
        <p:spPr bwMode="auto">
          <a:xfrm>
            <a:off x="1385888" y="984252"/>
            <a:ext cx="7935912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2844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Tronc commun              23h30</a:t>
            </a:r>
          </a:p>
        </p:txBody>
      </p:sp>
      <p:sp>
        <p:nvSpPr>
          <p:cNvPr id="15367" name="WordArt 6"/>
          <p:cNvSpPr>
            <a:spLocks noChangeArrowheads="1" noChangeShapeType="1" noTextEdit="1"/>
          </p:cNvSpPr>
          <p:nvPr/>
        </p:nvSpPr>
        <p:spPr bwMode="auto">
          <a:xfrm>
            <a:off x="3152776" y="188915"/>
            <a:ext cx="59658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  <p:sp>
        <p:nvSpPr>
          <p:cNvPr id="15368" name="WordArt 7"/>
          <p:cNvSpPr>
            <a:spLocks noChangeArrowheads="1" noChangeShapeType="1" noTextEdit="1"/>
          </p:cNvSpPr>
          <p:nvPr/>
        </p:nvSpPr>
        <p:spPr bwMode="auto">
          <a:xfrm rot="-5400000">
            <a:off x="-1816893" y="3694907"/>
            <a:ext cx="48244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60">
                  <a:solidFill>
                    <a:srgbClr val="FFCC00"/>
                  </a:solidFill>
                  <a:miter lim="800000"/>
                  <a:headEnd/>
                  <a:tailEnd/>
                </a:ln>
                <a:noFill/>
                <a:latin typeface="Arial Black"/>
              </a:rPr>
              <a:t>SECONDE</a:t>
            </a:r>
          </a:p>
        </p:txBody>
      </p:sp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8763001" y="5838827"/>
            <a:ext cx="1223963" cy="1008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1281114" y="1692277"/>
            <a:ext cx="8281987" cy="2016125"/>
          </a:xfrm>
          <a:prstGeom prst="rect">
            <a:avLst/>
          </a:prstGeom>
          <a:solidFill>
            <a:srgbClr val="66CCFF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1281114" y="3754438"/>
            <a:ext cx="8281987" cy="1511300"/>
          </a:xfrm>
          <a:prstGeom prst="rect">
            <a:avLst/>
          </a:prstGeom>
          <a:solidFill>
            <a:srgbClr val="CC000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1281114" y="5943602"/>
            <a:ext cx="8281987" cy="574675"/>
          </a:xfrm>
          <a:prstGeom prst="rect">
            <a:avLst/>
          </a:prstGeom>
          <a:solidFill>
            <a:srgbClr val="99FF66">
              <a:alpha val="8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1281114" y="5303840"/>
            <a:ext cx="8281987" cy="574675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2127735" y="1630364"/>
            <a:ext cx="5471629" cy="4891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>
                <a:solidFill>
                  <a:srgbClr val="000000"/>
                </a:solidFill>
                <a:latin typeface="Impact" pitchFamily="32" charset="0"/>
                <a:cs typeface="Arial" charset="0"/>
              </a:rPr>
              <a:t>  </a:t>
            </a: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Français</a:t>
            </a:r>
          </a:p>
          <a:p>
            <a:pPr algn="r">
              <a:lnSpc>
                <a:spcPct val="13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  Histoire-géographie</a:t>
            </a:r>
          </a:p>
          <a:p>
            <a:pPr algn="r">
              <a:lnSpc>
                <a:spcPct val="13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Langue vivante 1</a:t>
            </a:r>
          </a:p>
          <a:p>
            <a:pPr algn="r">
              <a:lnSpc>
                <a:spcPct val="13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Langue vivante 2</a:t>
            </a:r>
          </a:p>
          <a:p>
            <a:pPr algn="r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  Mathématiques</a:t>
            </a:r>
          </a:p>
          <a:p>
            <a:pPr algn="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  Physique-chimie</a:t>
            </a:r>
          </a:p>
          <a:p>
            <a:pPr algn="r">
              <a:lnSpc>
                <a:spcPct val="13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  Sciences de la vie et de la terre</a:t>
            </a:r>
          </a:p>
          <a:p>
            <a:pPr algn="r">
              <a:lnSpc>
                <a:spcPct val="16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 Éducation physique et sportive</a:t>
            </a:r>
          </a:p>
          <a:p>
            <a:pPr algn="r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Énseignement moral et civique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8408988" y="1665289"/>
            <a:ext cx="927516" cy="48682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4h</a:t>
            </a:r>
          </a:p>
          <a:p>
            <a:pPr>
              <a:lnSpc>
                <a:spcPct val="1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3h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600" b="1">
              <a:solidFill>
                <a:srgbClr val="000000"/>
              </a:solidFill>
              <a:latin typeface="Century Gothic" pitchFamily="32" charset="0"/>
              <a:cs typeface="Arial" charset="0"/>
            </a:endParaRP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600" b="1">
              <a:solidFill>
                <a:srgbClr val="000000"/>
              </a:solidFill>
              <a:latin typeface="Century Gothic" pitchFamily="32" charset="0"/>
              <a:cs typeface="Arial" charset="0"/>
            </a:endParaRPr>
          </a:p>
          <a:p>
            <a:pPr>
              <a:lnSpc>
                <a:spcPct val="1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4h</a:t>
            </a:r>
          </a:p>
          <a:p>
            <a:pPr>
              <a:lnSpc>
                <a:spcPct val="1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3h</a:t>
            </a:r>
          </a:p>
          <a:p>
            <a:pPr>
              <a:lnSpc>
                <a:spcPct val="13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1h30</a:t>
            </a:r>
          </a:p>
          <a:p>
            <a:pPr>
              <a:lnSpc>
                <a:spcPct val="15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2h</a:t>
            </a:r>
          </a:p>
          <a:p>
            <a:pPr>
              <a:lnSpc>
                <a:spcPct val="15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0h30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8429625" y="2914651"/>
            <a:ext cx="927516" cy="533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00"/>
                </a:solidFill>
                <a:latin typeface="Century Gothic" pitchFamily="32" charset="0"/>
                <a:cs typeface="Arial" charset="0"/>
              </a:rPr>
              <a:t>5h30</a:t>
            </a:r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1208089" y="3725865"/>
            <a:ext cx="8499475" cy="730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1163639" y="5294315"/>
            <a:ext cx="8499475" cy="730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1185864" y="5892802"/>
            <a:ext cx="8499475" cy="730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80" name="Rectangle 19"/>
          <p:cNvSpPr>
            <a:spLocks noChangeArrowheads="1"/>
          </p:cNvSpPr>
          <p:nvPr/>
        </p:nvSpPr>
        <p:spPr bwMode="auto">
          <a:xfrm rot="5400000">
            <a:off x="5884069" y="4026694"/>
            <a:ext cx="4895850" cy="714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5381" name="Line 20"/>
          <p:cNvSpPr>
            <a:spLocks noChangeShapeType="1"/>
          </p:cNvSpPr>
          <p:nvPr/>
        </p:nvSpPr>
        <p:spPr bwMode="auto">
          <a:xfrm>
            <a:off x="1185864" y="2198690"/>
            <a:ext cx="84994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2" name="Line 21"/>
          <p:cNvSpPr>
            <a:spLocks noChangeShapeType="1"/>
          </p:cNvSpPr>
          <p:nvPr/>
        </p:nvSpPr>
        <p:spPr bwMode="auto">
          <a:xfrm>
            <a:off x="1163639" y="2706690"/>
            <a:ext cx="84994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3" name="Line 22"/>
          <p:cNvSpPr>
            <a:spLocks noChangeShapeType="1"/>
          </p:cNvSpPr>
          <p:nvPr/>
        </p:nvSpPr>
        <p:spPr bwMode="auto">
          <a:xfrm>
            <a:off x="1174751" y="3222625"/>
            <a:ext cx="7131050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4" name="Line 23"/>
          <p:cNvSpPr>
            <a:spLocks noChangeShapeType="1"/>
          </p:cNvSpPr>
          <p:nvPr/>
        </p:nvSpPr>
        <p:spPr bwMode="auto">
          <a:xfrm>
            <a:off x="1163639" y="4308475"/>
            <a:ext cx="84994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>
            <a:off x="1174750" y="4767265"/>
            <a:ext cx="84994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1312" y="-303213"/>
            <a:ext cx="10644187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849314" y="1125540"/>
            <a:ext cx="71437" cy="5157787"/>
          </a:xfrm>
          <a:prstGeom prst="rect">
            <a:avLst/>
          </a:pr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00027" y="1423988"/>
            <a:ext cx="9434513" cy="27781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6389" name="WordArt 4"/>
          <p:cNvSpPr>
            <a:spLocks noChangeArrowheads="1" noChangeShapeType="1" noTextEdit="1"/>
          </p:cNvSpPr>
          <p:nvPr/>
        </p:nvSpPr>
        <p:spPr bwMode="auto">
          <a:xfrm>
            <a:off x="1644651" y="2190752"/>
            <a:ext cx="2659063" cy="24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>
                <a:ln w="324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concerne tous les élèves</a:t>
            </a:r>
          </a:p>
        </p:txBody>
      </p:sp>
      <p:sp>
        <p:nvSpPr>
          <p:cNvPr id="16390" name="WordArt 5"/>
          <p:cNvSpPr>
            <a:spLocks noChangeArrowheads="1" noChangeShapeType="1" noTextEdit="1"/>
          </p:cNvSpPr>
          <p:nvPr/>
        </p:nvSpPr>
        <p:spPr bwMode="auto">
          <a:xfrm>
            <a:off x="1281114" y="1147765"/>
            <a:ext cx="7850187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Accompagnement personnalisé           2h           </a:t>
            </a:r>
          </a:p>
        </p:txBody>
      </p:sp>
      <p:sp>
        <p:nvSpPr>
          <p:cNvPr id="16391" name="WordArt 6"/>
          <p:cNvSpPr>
            <a:spLocks noChangeArrowheads="1" noChangeShapeType="1" noTextEdit="1"/>
          </p:cNvSpPr>
          <p:nvPr/>
        </p:nvSpPr>
        <p:spPr bwMode="auto">
          <a:xfrm>
            <a:off x="1281114" y="1147765"/>
            <a:ext cx="7850187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908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Accompagnement personnalisé           2h           </a:t>
            </a: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950" y="2062165"/>
            <a:ext cx="571500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3" name="WordArt 8"/>
          <p:cNvSpPr>
            <a:spLocks noChangeArrowheads="1" noChangeShapeType="1" noTextEdit="1"/>
          </p:cNvSpPr>
          <p:nvPr/>
        </p:nvSpPr>
        <p:spPr bwMode="auto">
          <a:xfrm>
            <a:off x="1639888" y="3182940"/>
            <a:ext cx="7994650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fr-FR" sz="3600" b="1" kern="10" dirty="0">
              <a:ln w="3240">
                <a:solidFill>
                  <a:srgbClr val="FF3300"/>
                </a:solidFill>
                <a:miter lim="800000"/>
                <a:headEnd/>
                <a:tailEnd/>
              </a:ln>
              <a:solidFill>
                <a:srgbClr val="FF3300"/>
              </a:solidFill>
              <a:latin typeface="Century Gothic"/>
            </a:endParaRPr>
          </a:p>
        </p:txBody>
      </p:sp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188" y="3051175"/>
            <a:ext cx="569912" cy="38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9" name="WordArt 14"/>
          <p:cNvSpPr>
            <a:spLocks noChangeArrowheads="1" noChangeShapeType="1" noTextEdit="1"/>
          </p:cNvSpPr>
          <p:nvPr/>
        </p:nvSpPr>
        <p:spPr bwMode="auto">
          <a:xfrm rot="-5400000">
            <a:off x="-1743868" y="3739357"/>
            <a:ext cx="44640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60">
                  <a:solidFill>
                    <a:srgbClr val="FFCC00"/>
                  </a:solidFill>
                  <a:miter lim="800000"/>
                  <a:headEnd/>
                  <a:tailEnd/>
                </a:ln>
                <a:noFill/>
                <a:latin typeface="Arial Black"/>
              </a:rPr>
              <a:t>SECONDE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90961" y="2973989"/>
            <a:ext cx="7540340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Comic Sans MS" pitchFamily="66" charset="0"/>
              <a:buChar char="-"/>
            </a:pPr>
            <a:r>
              <a:rPr lang="fr-FR" altLang="fr-FR" sz="2000" b="1" kern="10" dirty="0">
                <a:ln w="324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 consacré chaque semaine à la consolidation de l’expression écrite et orale.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8612" y="-290513"/>
            <a:ext cx="10644187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1577976" y="2270127"/>
            <a:ext cx="57610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008000"/>
                </a:solidFill>
                <a:latin typeface="Century Gothic"/>
              </a:rPr>
              <a:t>Un premier enseignement d'économie</a:t>
            </a:r>
          </a:p>
        </p:txBody>
      </p:sp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1568450" y="4840290"/>
            <a:ext cx="8210549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008000"/>
                </a:solidFill>
                <a:latin typeface="Century Gothic"/>
              </a:rPr>
              <a:t>Un second enseignement d'exploration différent du premier</a:t>
            </a: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1136650" y="5345113"/>
            <a:ext cx="1079500" cy="965200"/>
          </a:xfrm>
          <a:prstGeom prst="ellipse">
            <a:avLst/>
          </a:prstGeom>
          <a:solidFill>
            <a:srgbClr val="5F5F5F"/>
          </a:solidFill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FFFFFF"/>
                </a:solidFill>
                <a:cs typeface="Arial" charset="0"/>
              </a:rPr>
              <a:t>au choix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025" y="2135188"/>
            <a:ext cx="258763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213" y="4673602"/>
            <a:ext cx="387351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7673975" y="1905000"/>
            <a:ext cx="1168400" cy="865188"/>
          </a:xfrm>
          <a:prstGeom prst="ellipse">
            <a:avLst/>
          </a:prstGeom>
          <a:solidFill>
            <a:srgbClr val="FFFFFF"/>
          </a:solidFill>
          <a:ln w="3816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747000" y="2133601"/>
            <a:ext cx="100054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1h30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2151064" y="2940051"/>
            <a:ext cx="181758" cy="919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4363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cs typeface="Arial" charset="0"/>
              </a:rPr>
              <a:t>  </a:t>
            </a:r>
          </a:p>
        </p:txBody>
      </p:sp>
      <p:sp>
        <p:nvSpPr>
          <p:cNvPr id="17419" name="WordArt 10"/>
          <p:cNvSpPr>
            <a:spLocks noChangeArrowheads="1" noChangeShapeType="1" noTextEdit="1"/>
          </p:cNvSpPr>
          <p:nvPr/>
        </p:nvSpPr>
        <p:spPr bwMode="auto">
          <a:xfrm>
            <a:off x="2419351" y="3630613"/>
            <a:ext cx="4589463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Sciences économiques et sociales</a:t>
            </a:r>
          </a:p>
        </p:txBody>
      </p:sp>
      <p:sp>
        <p:nvSpPr>
          <p:cNvPr id="17420" name="WordArt 11"/>
          <p:cNvSpPr>
            <a:spLocks noChangeArrowheads="1" noChangeShapeType="1" noTextEdit="1"/>
          </p:cNvSpPr>
          <p:nvPr/>
        </p:nvSpPr>
        <p:spPr bwMode="auto">
          <a:xfrm>
            <a:off x="2419351" y="2995615"/>
            <a:ext cx="679767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Principes fondamentaux de l'économie et de la gestion</a:t>
            </a:r>
          </a:p>
        </p:txBody>
      </p:sp>
      <p:sp>
        <p:nvSpPr>
          <p:cNvPr id="17421" name="WordArt 12"/>
          <p:cNvSpPr>
            <a:spLocks noChangeArrowheads="1" noChangeShapeType="1" noTextEdit="1"/>
          </p:cNvSpPr>
          <p:nvPr/>
        </p:nvSpPr>
        <p:spPr bwMode="auto">
          <a:xfrm>
            <a:off x="2289176" y="5705475"/>
            <a:ext cx="46101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parmi 12 enseignements possibles</a:t>
            </a:r>
          </a:p>
        </p:txBody>
      </p:sp>
      <p:sp>
        <p:nvSpPr>
          <p:cNvPr id="17422" name="Oval 13"/>
          <p:cNvSpPr>
            <a:spLocks noChangeArrowheads="1"/>
          </p:cNvSpPr>
          <p:nvPr/>
        </p:nvSpPr>
        <p:spPr bwMode="auto">
          <a:xfrm>
            <a:off x="1136650" y="2957513"/>
            <a:ext cx="1079500" cy="965200"/>
          </a:xfrm>
          <a:prstGeom prst="ellipse">
            <a:avLst/>
          </a:prstGeom>
          <a:solidFill>
            <a:srgbClr val="5F5F5F"/>
          </a:solidFill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FFFFFF"/>
                </a:solidFill>
                <a:cs typeface="Arial" charset="0"/>
              </a:rPr>
              <a:t>au choix</a:t>
            </a:r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144464" y="1362077"/>
            <a:ext cx="9634537" cy="277813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7424" name="WordArt 15"/>
          <p:cNvSpPr>
            <a:spLocks noChangeArrowheads="1" noChangeShapeType="1" noTextEdit="1"/>
          </p:cNvSpPr>
          <p:nvPr/>
        </p:nvSpPr>
        <p:spPr bwMode="auto">
          <a:xfrm>
            <a:off x="1425575" y="1144588"/>
            <a:ext cx="7850188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Choix de 2 enseignements d'exploration</a:t>
            </a:r>
          </a:p>
        </p:txBody>
      </p:sp>
      <p:sp>
        <p:nvSpPr>
          <p:cNvPr id="17425" name="WordArt 16"/>
          <p:cNvSpPr>
            <a:spLocks noChangeArrowheads="1" noChangeShapeType="1" noTextEdit="1"/>
          </p:cNvSpPr>
          <p:nvPr/>
        </p:nvSpPr>
        <p:spPr bwMode="auto">
          <a:xfrm>
            <a:off x="1425575" y="1143000"/>
            <a:ext cx="7850188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908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Choix de 2 enseignements d'exploration</a:t>
            </a:r>
          </a:p>
        </p:txBody>
      </p:sp>
      <p:sp>
        <p:nvSpPr>
          <p:cNvPr id="17426" name="WordArt 17"/>
          <p:cNvSpPr>
            <a:spLocks noChangeArrowheads="1" noChangeShapeType="1" noTextEdit="1"/>
          </p:cNvSpPr>
          <p:nvPr/>
        </p:nvSpPr>
        <p:spPr bwMode="auto">
          <a:xfrm rot="-5400000">
            <a:off x="-1865311" y="3781426"/>
            <a:ext cx="46561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60">
                  <a:solidFill>
                    <a:srgbClr val="FFCC00"/>
                  </a:solidFill>
                  <a:miter lim="800000"/>
                  <a:headEnd/>
                  <a:tailEnd/>
                </a:ln>
                <a:noFill/>
                <a:latin typeface="Arial Black"/>
              </a:rPr>
              <a:t>SECONDE</a:t>
            </a:r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8763001" y="5864227"/>
            <a:ext cx="1223963" cy="1008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811214" y="1295400"/>
            <a:ext cx="155575" cy="431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849313" y="1125540"/>
            <a:ext cx="69850" cy="5329237"/>
          </a:xfrm>
          <a:prstGeom prst="rect">
            <a:avLst/>
          </a:pr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7430" name="Oval 21"/>
          <p:cNvSpPr>
            <a:spLocks noChangeArrowheads="1"/>
          </p:cNvSpPr>
          <p:nvPr/>
        </p:nvSpPr>
        <p:spPr bwMode="auto">
          <a:xfrm>
            <a:off x="7259638" y="5418140"/>
            <a:ext cx="1168400" cy="865187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7431" name="Text Box 22"/>
          <p:cNvSpPr txBox="1">
            <a:spLocks noChangeArrowheads="1"/>
          </p:cNvSpPr>
          <p:nvPr/>
        </p:nvSpPr>
        <p:spPr bwMode="auto">
          <a:xfrm>
            <a:off x="7332663" y="5573714"/>
            <a:ext cx="100054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1h30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55599" y="-303213"/>
            <a:ext cx="10644187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074738" y="2205040"/>
            <a:ext cx="181758" cy="460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8436" name="WordArt 3"/>
          <p:cNvSpPr>
            <a:spLocks noChangeArrowheads="1" noChangeShapeType="1" noTextEdit="1"/>
          </p:cNvSpPr>
          <p:nvPr/>
        </p:nvSpPr>
        <p:spPr bwMode="auto">
          <a:xfrm>
            <a:off x="1371601" y="3284538"/>
            <a:ext cx="388937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Création et innovation technologiques</a:t>
            </a:r>
          </a:p>
        </p:txBody>
      </p:sp>
      <p:sp>
        <p:nvSpPr>
          <p:cNvPr id="18437" name="WordArt 4"/>
          <p:cNvSpPr>
            <a:spLocks noChangeArrowheads="1" noChangeShapeType="1" noTextEdit="1"/>
          </p:cNvSpPr>
          <p:nvPr/>
        </p:nvSpPr>
        <p:spPr bwMode="auto">
          <a:xfrm>
            <a:off x="1397000" y="2971802"/>
            <a:ext cx="1800225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Biotechnologies</a:t>
            </a:r>
          </a:p>
        </p:txBody>
      </p:sp>
      <p:sp>
        <p:nvSpPr>
          <p:cNvPr id="18438" name="WordArt 5"/>
          <p:cNvSpPr>
            <a:spLocks noChangeArrowheads="1" noChangeShapeType="1" noTextEdit="1"/>
          </p:cNvSpPr>
          <p:nvPr/>
        </p:nvSpPr>
        <p:spPr bwMode="auto">
          <a:xfrm>
            <a:off x="1371601" y="5199063"/>
            <a:ext cx="244792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Littérature et société</a:t>
            </a:r>
          </a:p>
        </p:txBody>
      </p:sp>
      <p:sp>
        <p:nvSpPr>
          <p:cNvPr id="18439" name="WordArt 6"/>
          <p:cNvSpPr>
            <a:spLocks noChangeArrowheads="1" noChangeShapeType="1" noTextEdit="1"/>
          </p:cNvSpPr>
          <p:nvPr/>
        </p:nvSpPr>
        <p:spPr bwMode="auto">
          <a:xfrm>
            <a:off x="1371600" y="5526090"/>
            <a:ext cx="4033838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Méthodes et pratiques scientifiques</a:t>
            </a:r>
          </a:p>
        </p:txBody>
      </p:sp>
      <p:sp>
        <p:nvSpPr>
          <p:cNvPr id="18440" name="WordArt 7"/>
          <p:cNvSpPr>
            <a:spLocks noChangeArrowheads="1" noChangeShapeType="1" noTextEdit="1"/>
          </p:cNvSpPr>
          <p:nvPr/>
        </p:nvSpPr>
        <p:spPr bwMode="auto">
          <a:xfrm>
            <a:off x="1363664" y="3598863"/>
            <a:ext cx="3125787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Création et activité artistiques</a:t>
            </a:r>
          </a:p>
        </p:txBody>
      </p:sp>
      <p:sp>
        <p:nvSpPr>
          <p:cNvPr id="18441" name="WordArt 8"/>
          <p:cNvSpPr>
            <a:spLocks noChangeArrowheads="1" noChangeShapeType="1" noTextEdit="1"/>
          </p:cNvSpPr>
          <p:nvPr/>
        </p:nvSpPr>
        <p:spPr bwMode="auto">
          <a:xfrm>
            <a:off x="1358900" y="6159502"/>
            <a:ext cx="2716213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Sciences de l'ingénieur</a:t>
            </a:r>
          </a:p>
        </p:txBody>
      </p:sp>
      <p:sp>
        <p:nvSpPr>
          <p:cNvPr id="18442" name="WordArt 9"/>
          <p:cNvSpPr>
            <a:spLocks noChangeArrowheads="1" noChangeShapeType="1" noTextEdit="1"/>
          </p:cNvSpPr>
          <p:nvPr/>
        </p:nvSpPr>
        <p:spPr bwMode="auto">
          <a:xfrm>
            <a:off x="1368425" y="4232277"/>
            <a:ext cx="4249738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Langues et cultures de l'antiquité : latin</a:t>
            </a:r>
          </a:p>
        </p:txBody>
      </p:sp>
      <p:sp>
        <p:nvSpPr>
          <p:cNvPr id="18443" name="WordArt 10"/>
          <p:cNvSpPr>
            <a:spLocks noChangeArrowheads="1" noChangeShapeType="1" noTextEdit="1"/>
          </p:cNvSpPr>
          <p:nvPr/>
        </p:nvSpPr>
        <p:spPr bwMode="auto">
          <a:xfrm>
            <a:off x="1406525" y="2322515"/>
            <a:ext cx="4033838" cy="24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Sciences économiques et sociales</a:t>
            </a:r>
          </a:p>
        </p:txBody>
      </p:sp>
      <p:sp>
        <p:nvSpPr>
          <p:cNvPr id="18444" name="WordArt 11"/>
          <p:cNvSpPr>
            <a:spLocks noChangeArrowheads="1" noChangeShapeType="1" noTextEdit="1"/>
          </p:cNvSpPr>
          <p:nvPr/>
        </p:nvSpPr>
        <p:spPr bwMode="auto">
          <a:xfrm>
            <a:off x="1406525" y="2635250"/>
            <a:ext cx="600392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Principes fondamentaux de l'économie et de la gestion</a:t>
            </a:r>
          </a:p>
        </p:txBody>
      </p:sp>
      <p:sp>
        <p:nvSpPr>
          <p:cNvPr id="18445" name="WordArt 12"/>
          <p:cNvSpPr>
            <a:spLocks noChangeArrowheads="1" noChangeShapeType="1" noTextEdit="1"/>
          </p:cNvSpPr>
          <p:nvPr/>
        </p:nvSpPr>
        <p:spPr bwMode="auto">
          <a:xfrm>
            <a:off x="1358900" y="5826125"/>
            <a:ext cx="1670051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Santé et social</a:t>
            </a:r>
          </a:p>
        </p:txBody>
      </p:sp>
      <p:sp>
        <p:nvSpPr>
          <p:cNvPr id="18446" name="WordArt 13"/>
          <p:cNvSpPr>
            <a:spLocks noChangeArrowheads="1" noChangeShapeType="1" noTextEdit="1"/>
          </p:cNvSpPr>
          <p:nvPr/>
        </p:nvSpPr>
        <p:spPr bwMode="auto">
          <a:xfrm>
            <a:off x="1358902" y="6473827"/>
            <a:ext cx="2735262" cy="19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Sciences et laboratoire</a:t>
            </a:r>
          </a:p>
        </p:txBody>
      </p:sp>
      <p:sp>
        <p:nvSpPr>
          <p:cNvPr id="18447" name="WordArt 14"/>
          <p:cNvSpPr>
            <a:spLocks noChangeArrowheads="1" noChangeShapeType="1" noTextEdit="1"/>
          </p:cNvSpPr>
          <p:nvPr/>
        </p:nvSpPr>
        <p:spPr bwMode="auto">
          <a:xfrm>
            <a:off x="1368425" y="4554540"/>
            <a:ext cx="4249738" cy="24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Langues et cultures de l'antiquité : grec</a:t>
            </a:r>
          </a:p>
        </p:txBody>
      </p:sp>
      <p:sp>
        <p:nvSpPr>
          <p:cNvPr id="18448" name="WordArt 15"/>
          <p:cNvSpPr>
            <a:spLocks noChangeArrowheads="1" noChangeShapeType="1" noTextEdit="1"/>
          </p:cNvSpPr>
          <p:nvPr/>
        </p:nvSpPr>
        <p:spPr bwMode="auto">
          <a:xfrm>
            <a:off x="1368425" y="4883150"/>
            <a:ext cx="19431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Langue vivante 3</a:t>
            </a:r>
          </a:p>
        </p:txBody>
      </p:sp>
      <p:sp>
        <p:nvSpPr>
          <p:cNvPr id="18449" name="WordArt 16"/>
          <p:cNvSpPr>
            <a:spLocks noChangeArrowheads="1" noChangeShapeType="1" noTextEdit="1"/>
          </p:cNvSpPr>
          <p:nvPr/>
        </p:nvSpPr>
        <p:spPr bwMode="auto">
          <a:xfrm>
            <a:off x="1571626" y="1511302"/>
            <a:ext cx="8048625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008000"/>
                </a:solidFill>
                <a:latin typeface="Century Gothic"/>
              </a:rPr>
              <a:t>Un second enseignement d'exploration différent du premier</a:t>
            </a:r>
          </a:p>
        </p:txBody>
      </p:sp>
      <p:sp>
        <p:nvSpPr>
          <p:cNvPr id="18450" name="Oval 17"/>
          <p:cNvSpPr>
            <a:spLocks noChangeArrowheads="1"/>
          </p:cNvSpPr>
          <p:nvPr/>
        </p:nvSpPr>
        <p:spPr bwMode="auto">
          <a:xfrm>
            <a:off x="7885113" y="2035175"/>
            <a:ext cx="1727200" cy="165735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8451" name="WordArt 18"/>
          <p:cNvSpPr>
            <a:spLocks noChangeArrowheads="1" noChangeShapeType="1" noTextEdit="1"/>
          </p:cNvSpPr>
          <p:nvPr/>
        </p:nvSpPr>
        <p:spPr bwMode="auto">
          <a:xfrm>
            <a:off x="1571625" y="1890713"/>
            <a:ext cx="48085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008000"/>
                </a:solidFill>
                <a:latin typeface="Century Gothic"/>
              </a:rPr>
              <a:t>parmi 12 enseignements possibles</a:t>
            </a:r>
          </a:p>
        </p:txBody>
      </p:sp>
      <p:sp>
        <p:nvSpPr>
          <p:cNvPr id="18452" name="Text Box 19"/>
          <p:cNvSpPr txBox="1">
            <a:spLocks noChangeArrowheads="1"/>
          </p:cNvSpPr>
          <p:nvPr/>
        </p:nvSpPr>
        <p:spPr bwMode="auto">
          <a:xfrm>
            <a:off x="8001454" y="2387600"/>
            <a:ext cx="1496107" cy="89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1h30</a:t>
            </a:r>
          </a:p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hebdomadaire</a:t>
            </a:r>
          </a:p>
        </p:txBody>
      </p:sp>
      <p:sp>
        <p:nvSpPr>
          <p:cNvPr id="18453" name="Rectangle 20"/>
          <p:cNvSpPr>
            <a:spLocks noChangeArrowheads="1"/>
          </p:cNvSpPr>
          <p:nvPr/>
        </p:nvSpPr>
        <p:spPr bwMode="auto">
          <a:xfrm>
            <a:off x="101601" y="1125538"/>
            <a:ext cx="9518650" cy="27781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8454" name="WordArt 21"/>
          <p:cNvSpPr>
            <a:spLocks noChangeArrowheads="1" noChangeShapeType="1" noTextEdit="1"/>
          </p:cNvSpPr>
          <p:nvPr/>
        </p:nvSpPr>
        <p:spPr bwMode="auto">
          <a:xfrm>
            <a:off x="1122362" y="909638"/>
            <a:ext cx="6915150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Choix du 2   enseignement d'exploration</a:t>
            </a:r>
          </a:p>
        </p:txBody>
      </p:sp>
      <p:sp>
        <p:nvSpPr>
          <p:cNvPr id="18455" name="WordArt 22"/>
          <p:cNvSpPr>
            <a:spLocks noChangeArrowheads="1" noChangeShapeType="1" noTextEdit="1"/>
          </p:cNvSpPr>
          <p:nvPr/>
        </p:nvSpPr>
        <p:spPr bwMode="auto">
          <a:xfrm>
            <a:off x="1122362" y="915988"/>
            <a:ext cx="6915150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908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Choix du 2   enseignement d'exploration</a:t>
            </a:r>
          </a:p>
        </p:txBody>
      </p:sp>
      <p:sp>
        <p:nvSpPr>
          <p:cNvPr id="18456" name="AutoShape 23"/>
          <p:cNvSpPr>
            <a:spLocks noChangeArrowheads="1"/>
          </p:cNvSpPr>
          <p:nvPr/>
        </p:nvSpPr>
        <p:spPr bwMode="auto">
          <a:xfrm>
            <a:off x="8720138" y="5856288"/>
            <a:ext cx="1223962" cy="1008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8457" name="Text Box 24"/>
          <p:cNvSpPr txBox="1">
            <a:spLocks noChangeArrowheads="1"/>
          </p:cNvSpPr>
          <p:nvPr/>
        </p:nvSpPr>
        <p:spPr bwMode="auto">
          <a:xfrm>
            <a:off x="5803900" y="4149727"/>
            <a:ext cx="5510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 3h</a:t>
            </a:r>
            <a:r>
              <a:rPr lang="fr-FR" sz="2000">
                <a:solidFill>
                  <a:srgbClr val="333333"/>
                </a:solidFill>
                <a:cs typeface="Arial" charset="0"/>
              </a:rPr>
              <a:t> </a:t>
            </a:r>
          </a:p>
        </p:txBody>
      </p:sp>
      <p:sp>
        <p:nvSpPr>
          <p:cNvPr id="18458" name="WordArt 25"/>
          <p:cNvSpPr>
            <a:spLocks noChangeArrowheads="1" noChangeShapeType="1" noTextEdit="1"/>
          </p:cNvSpPr>
          <p:nvPr/>
        </p:nvSpPr>
        <p:spPr bwMode="auto">
          <a:xfrm rot="-5400000">
            <a:off x="-2113756" y="3831432"/>
            <a:ext cx="5137150" cy="588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60">
                  <a:solidFill>
                    <a:srgbClr val="FFCC00"/>
                  </a:solidFill>
                  <a:miter lim="800000"/>
                  <a:headEnd/>
                  <a:tailEnd/>
                </a:ln>
                <a:noFill/>
                <a:latin typeface="Arial Black"/>
              </a:rPr>
              <a:t>SECONDE</a:t>
            </a:r>
          </a:p>
        </p:txBody>
      </p:sp>
      <p:sp>
        <p:nvSpPr>
          <p:cNvPr id="18459" name="WordArt 26"/>
          <p:cNvSpPr>
            <a:spLocks noChangeArrowheads="1" noChangeShapeType="1" noTextEdit="1"/>
          </p:cNvSpPr>
          <p:nvPr/>
        </p:nvSpPr>
        <p:spPr bwMode="auto">
          <a:xfrm>
            <a:off x="1976439" y="3913190"/>
            <a:ext cx="6338887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arts visuels     arts du son     arts du spectacle     patrimoines</a:t>
            </a:r>
          </a:p>
        </p:txBody>
      </p:sp>
      <p:sp>
        <p:nvSpPr>
          <p:cNvPr id="18460" name="Line 27"/>
          <p:cNvSpPr>
            <a:spLocks noChangeShapeType="1"/>
          </p:cNvSpPr>
          <p:nvPr/>
        </p:nvSpPr>
        <p:spPr bwMode="auto">
          <a:xfrm>
            <a:off x="1689101" y="4013200"/>
            <a:ext cx="215900" cy="1588"/>
          </a:xfrm>
          <a:prstGeom prst="line">
            <a:avLst/>
          </a:prstGeom>
          <a:noFill/>
          <a:ln w="19080">
            <a:solidFill>
              <a:srgbClr val="0066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1" name="Line 28"/>
          <p:cNvSpPr>
            <a:spLocks noChangeShapeType="1"/>
          </p:cNvSpPr>
          <p:nvPr/>
        </p:nvSpPr>
        <p:spPr bwMode="auto">
          <a:xfrm>
            <a:off x="3168650" y="4011615"/>
            <a:ext cx="215900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62" name="Line 29"/>
          <p:cNvSpPr>
            <a:spLocks noChangeShapeType="1"/>
          </p:cNvSpPr>
          <p:nvPr/>
        </p:nvSpPr>
        <p:spPr bwMode="auto">
          <a:xfrm>
            <a:off x="6815137" y="4011615"/>
            <a:ext cx="215900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63" name="Line 30"/>
          <p:cNvSpPr>
            <a:spLocks noChangeShapeType="1"/>
          </p:cNvSpPr>
          <p:nvPr/>
        </p:nvSpPr>
        <p:spPr bwMode="auto">
          <a:xfrm>
            <a:off x="4641850" y="4011615"/>
            <a:ext cx="215900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64" name="Rectangle 31"/>
          <p:cNvSpPr>
            <a:spLocks noChangeArrowheads="1"/>
          </p:cNvSpPr>
          <p:nvPr/>
        </p:nvSpPr>
        <p:spPr bwMode="auto">
          <a:xfrm>
            <a:off x="860426" y="1027113"/>
            <a:ext cx="155575" cy="431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8465" name="Rectangle 32"/>
          <p:cNvSpPr>
            <a:spLocks noChangeArrowheads="1"/>
          </p:cNvSpPr>
          <p:nvPr/>
        </p:nvSpPr>
        <p:spPr bwMode="auto">
          <a:xfrm>
            <a:off x="906464" y="777875"/>
            <a:ext cx="69850" cy="6003925"/>
          </a:xfrm>
          <a:prstGeom prst="rect">
            <a:avLst/>
          </a:pr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8466" name="Text Box 33"/>
          <p:cNvSpPr txBox="1">
            <a:spLocks noChangeArrowheads="1"/>
          </p:cNvSpPr>
          <p:nvPr/>
        </p:nvSpPr>
        <p:spPr bwMode="auto">
          <a:xfrm>
            <a:off x="5800725" y="4475163"/>
            <a:ext cx="5510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 3h</a:t>
            </a:r>
            <a:r>
              <a:rPr lang="fr-FR" sz="2000">
                <a:solidFill>
                  <a:srgbClr val="333333"/>
                </a:solidFill>
                <a:cs typeface="Arial" charset="0"/>
              </a:rPr>
              <a:t> </a:t>
            </a:r>
          </a:p>
        </p:txBody>
      </p:sp>
      <p:sp>
        <p:nvSpPr>
          <p:cNvPr id="18467" name="Text Box 34"/>
          <p:cNvSpPr txBox="1">
            <a:spLocks noChangeArrowheads="1"/>
          </p:cNvSpPr>
          <p:nvPr/>
        </p:nvSpPr>
        <p:spPr bwMode="auto">
          <a:xfrm>
            <a:off x="3490914" y="4779963"/>
            <a:ext cx="5510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 3h</a:t>
            </a:r>
            <a:r>
              <a:rPr lang="fr-FR" sz="2000">
                <a:solidFill>
                  <a:srgbClr val="333333"/>
                </a:solidFill>
                <a:cs typeface="Arial" charset="0"/>
              </a:rPr>
              <a:t> </a:t>
            </a:r>
          </a:p>
        </p:txBody>
      </p:sp>
      <p:pic>
        <p:nvPicPr>
          <p:cNvPr id="18468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925" y="1544640"/>
            <a:ext cx="387351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69" name="WordArt 36"/>
          <p:cNvSpPr>
            <a:spLocks noChangeArrowheads="1" noChangeShapeType="1" noTextEdit="1"/>
          </p:cNvSpPr>
          <p:nvPr/>
        </p:nvSpPr>
        <p:spPr bwMode="auto">
          <a:xfrm>
            <a:off x="2994026" y="901702"/>
            <a:ext cx="14446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48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1312" y="-303213"/>
            <a:ext cx="10644187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49314" y="1125540"/>
            <a:ext cx="71437" cy="5157787"/>
          </a:xfrm>
          <a:prstGeom prst="rect">
            <a:avLst/>
          </a:pr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00027" y="1423988"/>
            <a:ext cx="9434513" cy="27781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9461" name="WordArt 4"/>
          <p:cNvSpPr>
            <a:spLocks noChangeArrowheads="1" noChangeShapeType="1" noTextEdit="1"/>
          </p:cNvSpPr>
          <p:nvPr/>
        </p:nvSpPr>
        <p:spPr bwMode="auto">
          <a:xfrm>
            <a:off x="1277938" y="1155702"/>
            <a:ext cx="7848600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908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Enseignements facultatifs         3h           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2487615"/>
            <a:ext cx="75057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2505076" y="3074988"/>
            <a:ext cx="6721475" cy="2935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Langue vivante 3</a:t>
            </a:r>
          </a:p>
          <a:p>
            <a:pPr eaLnBrk="1" hangingPunct="1">
              <a:lnSpc>
                <a:spcPct val="13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Latin</a:t>
            </a:r>
          </a:p>
          <a:p>
            <a:pPr eaLnBrk="1" hangingPunct="1">
              <a:lnSpc>
                <a:spcPct val="13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Grec ancien</a:t>
            </a:r>
          </a:p>
          <a:p>
            <a:pPr eaLnBrk="1" hangingPunct="1">
              <a:lnSpc>
                <a:spcPct val="13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EPS</a:t>
            </a:r>
          </a:p>
          <a:p>
            <a:pPr eaLnBrk="1" hangingPunct="1">
              <a:lnSpc>
                <a:spcPct val="13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333333"/>
                </a:solidFill>
                <a:latin typeface="Century Gothic" pitchFamily="32" charset="0"/>
                <a:cs typeface="Arial" charset="0"/>
              </a:rPr>
              <a:t>Arts (arts plastiques, cinéma-audiovisuel, danse, histoire des arts, musique, théâtre)</a:t>
            </a:r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 rot="5400000">
            <a:off x="2308226" y="3224214"/>
            <a:ext cx="215900" cy="206374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9465" name="AutoShape 8"/>
          <p:cNvSpPr>
            <a:spLocks noChangeArrowheads="1"/>
          </p:cNvSpPr>
          <p:nvPr/>
        </p:nvSpPr>
        <p:spPr bwMode="auto">
          <a:xfrm rot="5400000">
            <a:off x="2336802" y="3649664"/>
            <a:ext cx="215900" cy="206374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 rot="5400000">
            <a:off x="2336802" y="4183064"/>
            <a:ext cx="215900" cy="206374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9467" name="WordArt 10"/>
          <p:cNvSpPr>
            <a:spLocks noChangeArrowheads="1" noChangeShapeType="1" noTextEdit="1"/>
          </p:cNvSpPr>
          <p:nvPr/>
        </p:nvSpPr>
        <p:spPr bwMode="auto">
          <a:xfrm rot="-5400000">
            <a:off x="-1743868" y="3739357"/>
            <a:ext cx="44640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60">
                  <a:solidFill>
                    <a:srgbClr val="FFCC00"/>
                  </a:solidFill>
                  <a:miter lim="800000"/>
                  <a:headEnd/>
                  <a:tailEnd/>
                </a:ln>
                <a:noFill/>
                <a:latin typeface="Arial Black"/>
              </a:rPr>
              <a:t>SECONDE</a:t>
            </a:r>
          </a:p>
        </p:txBody>
      </p:sp>
      <p:sp>
        <p:nvSpPr>
          <p:cNvPr id="19468" name="AutoShape 11"/>
          <p:cNvSpPr>
            <a:spLocks noChangeArrowheads="1"/>
          </p:cNvSpPr>
          <p:nvPr/>
        </p:nvSpPr>
        <p:spPr bwMode="auto">
          <a:xfrm rot="5400000">
            <a:off x="2336802" y="4652964"/>
            <a:ext cx="215900" cy="206374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9469" name="AutoShape 12"/>
          <p:cNvSpPr>
            <a:spLocks noChangeArrowheads="1"/>
          </p:cNvSpPr>
          <p:nvPr/>
        </p:nvSpPr>
        <p:spPr bwMode="auto">
          <a:xfrm rot="5400000">
            <a:off x="2336802" y="5130802"/>
            <a:ext cx="215900" cy="206374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2001838" y="1844675"/>
            <a:ext cx="6242050" cy="32400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76320">
            <a:solidFill>
              <a:srgbClr val="CC0066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FFFFFF"/>
                </a:solidFill>
                <a:latin typeface="Arial Narrow" pitchFamily="32" charset="0"/>
              </a:rPr>
              <a:t>Après la classe de Seconde GT :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FFFFFF"/>
                </a:solidFill>
                <a:latin typeface="Arial Narrow" pitchFamily="32" charset="0"/>
              </a:rPr>
              <a:t>Bac Général ou Bac technologique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85" y="620714"/>
            <a:ext cx="772482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0" y="908050"/>
            <a:ext cx="986458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6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2" y="846139"/>
            <a:ext cx="932964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5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94" y="3279775"/>
            <a:ext cx="34401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9" y="1125538"/>
            <a:ext cx="9572174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20726" y="2478088"/>
            <a:ext cx="9561513" cy="337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4000" b="1">
                <a:solidFill>
                  <a:srgbClr val="000000"/>
                </a:solidFill>
                <a:latin typeface="Century Gothic" pitchFamily="32" charset="0"/>
              </a:rPr>
              <a:t>            </a:t>
            </a:r>
          </a:p>
          <a:p>
            <a:pPr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fr-FR" sz="2800" b="1">
              <a:solidFill>
                <a:srgbClr val="CC0000"/>
              </a:solidFill>
              <a:latin typeface="Century Gothic" pitchFamily="32" charset="0"/>
            </a:endParaRPr>
          </a:p>
          <a:p>
            <a:pPr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b="1">
                <a:solidFill>
                  <a:srgbClr val="CC0000"/>
                </a:solidFill>
                <a:latin typeface="Century Gothic" pitchFamily="32" charset="0"/>
              </a:rPr>
              <a:t>          </a:t>
            </a:r>
            <a:r>
              <a:rPr lang="fr-FR" sz="3600" b="1">
                <a:solidFill>
                  <a:srgbClr val="CC0000"/>
                </a:solidFill>
                <a:latin typeface="Century Gothic" pitchFamily="32" charset="0"/>
              </a:rPr>
              <a:t>2 voies de formation après la 3</a:t>
            </a:r>
            <a:r>
              <a:rPr lang="fr-FR" sz="3600" b="1" baseline="30000">
                <a:solidFill>
                  <a:srgbClr val="CC0000"/>
                </a:solidFill>
                <a:latin typeface="Century Gothic" pitchFamily="32" charset="0"/>
              </a:rPr>
              <a:t>e</a:t>
            </a:r>
          </a:p>
          <a:p>
            <a:pPr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fr-FR" sz="2800" b="1">
              <a:solidFill>
                <a:srgbClr val="CC0000"/>
              </a:solidFill>
              <a:latin typeface="Century Gothic" pitchFamily="32" charset="0"/>
            </a:endParaRPr>
          </a:p>
          <a:p>
            <a:pPr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b="1">
                <a:solidFill>
                  <a:srgbClr val="CC0000"/>
                </a:solidFill>
                <a:latin typeface="Century Gothic" pitchFamily="32" charset="0"/>
              </a:rPr>
              <a:t>          </a:t>
            </a:r>
          </a:p>
          <a:p>
            <a:pPr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b="1">
                <a:solidFill>
                  <a:srgbClr val="CC0000"/>
                </a:solidFill>
                <a:latin typeface="Century Gothic" pitchFamily="32" charset="0"/>
              </a:rPr>
              <a:t>          </a:t>
            </a:r>
            <a:r>
              <a:rPr lang="fr-FR" sz="3600" b="1">
                <a:solidFill>
                  <a:srgbClr val="CC0000"/>
                </a:solidFill>
                <a:latin typeface="Century Gothic" pitchFamily="32" charset="0"/>
              </a:rPr>
              <a:t>4 diplômes : 4 façons d’étudier  </a:t>
            </a:r>
          </a:p>
        </p:txBody>
      </p:sp>
      <p:sp>
        <p:nvSpPr>
          <p:cNvPr id="7172" name="WordArt 3"/>
          <p:cNvSpPr>
            <a:spLocks noChangeArrowheads="1" noChangeShapeType="1" noTextEdit="1"/>
          </p:cNvSpPr>
          <p:nvPr/>
        </p:nvSpPr>
        <p:spPr bwMode="auto">
          <a:xfrm>
            <a:off x="3044826" y="158752"/>
            <a:ext cx="5446713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S'orienter après la 3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419159" y="15876"/>
            <a:ext cx="309859" cy="391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FFFFFF"/>
                </a:solidFill>
              </a:rPr>
              <a:t>e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1" y="1138238"/>
            <a:ext cx="1958975" cy="215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5" name="WordArt 6"/>
          <p:cNvSpPr>
            <a:spLocks noChangeArrowheads="1" noChangeShapeType="1" noTextEdit="1"/>
          </p:cNvSpPr>
          <p:nvPr/>
        </p:nvSpPr>
        <p:spPr bwMode="auto">
          <a:xfrm>
            <a:off x="2601915" y="1857377"/>
            <a:ext cx="28082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000046"/>
                </a:solidFill>
                <a:latin typeface="Century Gothic"/>
              </a:rPr>
              <a:t>Choisir</a:t>
            </a:r>
          </a:p>
        </p:txBody>
      </p:sp>
      <p:sp>
        <p:nvSpPr>
          <p:cNvPr id="7176" name="WordArt 7"/>
          <p:cNvSpPr>
            <a:spLocks noChangeArrowheads="1" noChangeShapeType="1" noTextEdit="1"/>
          </p:cNvSpPr>
          <p:nvPr/>
        </p:nvSpPr>
        <p:spPr bwMode="auto">
          <a:xfrm>
            <a:off x="5672139" y="1857377"/>
            <a:ext cx="33131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une voie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128588" y="125413"/>
            <a:ext cx="1439862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088" y="-26988"/>
            <a:ext cx="842962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6825" y="2689225"/>
            <a:ext cx="187325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560514" y="1778000"/>
            <a:ext cx="6345237" cy="215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5840" tIns="52920" rIns="105840" bIns="52920">
            <a:spAutoFit/>
          </a:bodyPr>
          <a:lstStyle/>
          <a:p>
            <a:pPr eaLnBrk="1" hangingPunct="1">
              <a:lnSpc>
                <a:spcPct val="1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006699"/>
                </a:solidFill>
                <a:latin typeface="Century Gothic" pitchFamily="32" charset="0"/>
              </a:rPr>
              <a:t>enseignement théorique et abstrait analyser  / synthétiser</a:t>
            </a:r>
          </a:p>
          <a:p>
            <a:pPr eaLnBrk="1" hangingPunct="1">
              <a:lnSpc>
                <a:spcPct val="1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006699"/>
                </a:solidFill>
                <a:latin typeface="Century Gothic" pitchFamily="32" charset="0"/>
              </a:rPr>
              <a:t>argumenter / rédiger</a:t>
            </a:r>
          </a:p>
          <a:p>
            <a:pPr eaLnBrk="1" hangingPunct="1">
              <a:lnSpc>
                <a:spcPct val="1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006699"/>
                </a:solidFill>
                <a:latin typeface="Century Gothic" pitchFamily="32" charset="0"/>
              </a:rPr>
              <a:t>travail personnel important</a:t>
            </a:r>
          </a:p>
        </p:txBody>
      </p:sp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9125" y="4610100"/>
            <a:ext cx="2376488" cy="18986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547101" y="1016000"/>
          <a:ext cx="122396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7" imgW="2829960" imgH="2362680" progId="">
                  <p:embed/>
                </p:oleObj>
              </mc:Choice>
              <mc:Fallback>
                <p:oleObj r:id="rId7" imgW="2829960" imgH="23626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7101" y="1016000"/>
                        <a:ext cx="1223963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200152" y="1001713"/>
            <a:ext cx="7497763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400">
                <a:solidFill>
                  <a:srgbClr val="000046"/>
                </a:solidFill>
                <a:latin typeface="Impact" pitchFamily="32" charset="0"/>
              </a:rPr>
              <a:t>VOIE GENERALE        BAC GÉNÉRAL</a:t>
            </a:r>
            <a:r>
              <a:rPr lang="fr-FR" sz="4400">
                <a:solidFill>
                  <a:srgbClr val="FFFF00"/>
                </a:solidFill>
                <a:latin typeface="Impact" pitchFamily="32" charset="0"/>
              </a:rPr>
              <a:t>          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6" y="981077"/>
            <a:ext cx="801688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113" y="1936750"/>
            <a:ext cx="273050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113" y="2952750"/>
            <a:ext cx="273050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113" y="2446340"/>
            <a:ext cx="273050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113" y="3452815"/>
            <a:ext cx="273050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1450976" y="4181477"/>
            <a:ext cx="3084513" cy="20161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1463676" y="5621340"/>
            <a:ext cx="3505200" cy="720725"/>
          </a:xfrm>
          <a:prstGeom prst="rect">
            <a:avLst/>
          </a:prstGeom>
          <a:solidFill>
            <a:srgbClr val="FFFFFF"/>
          </a:solidFill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1557339" y="4184652"/>
            <a:ext cx="3024187" cy="22320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104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24214" y="4149725"/>
            <a:ext cx="2592387" cy="245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3440114" y="6203952"/>
            <a:ext cx="1655762" cy="142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>
            <a:off x="2273301" y="4184650"/>
            <a:ext cx="2303463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3" name="Rectangle 18"/>
          <p:cNvSpPr>
            <a:spLocks noChangeArrowheads="1"/>
          </p:cNvSpPr>
          <p:nvPr/>
        </p:nvSpPr>
        <p:spPr bwMode="auto">
          <a:xfrm>
            <a:off x="3141663" y="5572125"/>
            <a:ext cx="1439862" cy="2159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4581525" y="5411790"/>
            <a:ext cx="1588" cy="936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1639888" y="4229102"/>
            <a:ext cx="2736850" cy="2074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5840" tIns="52920" rIns="105840" bIns="5292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CC0000"/>
                </a:solidFill>
                <a:latin typeface="Century Gothic" pitchFamily="32" charset="0"/>
              </a:rPr>
              <a:t> analyser</a:t>
            </a:r>
            <a:r>
              <a:rPr lang="fr-FR" sz="2800">
                <a:solidFill>
                  <a:srgbClr val="CC0000"/>
                </a:solidFill>
                <a:latin typeface="Century Gothic" pitchFamily="32" charset="0"/>
              </a:rPr>
              <a:t> 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CC0000"/>
                </a:solidFill>
                <a:latin typeface="Century Gothic" pitchFamily="32" charset="0"/>
              </a:rPr>
              <a:t> commenter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CC0000"/>
                </a:solidFill>
                <a:latin typeface="Century Gothic" pitchFamily="32" charset="0"/>
              </a:rPr>
              <a:t> argumenter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CC0000"/>
                </a:solidFill>
                <a:latin typeface="Century Gothic" pitchFamily="32" charset="0"/>
              </a:rPr>
              <a:t> rédiger</a:t>
            </a:r>
          </a:p>
        </p:txBody>
      </p:sp>
      <p:pic>
        <p:nvPicPr>
          <p:cNvPr id="1046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7101" y="1125540"/>
            <a:ext cx="331788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47" name="WordArt 22"/>
          <p:cNvSpPr>
            <a:spLocks noChangeArrowheads="1" noChangeShapeType="1" noTextEdit="1"/>
          </p:cNvSpPr>
          <p:nvPr/>
        </p:nvSpPr>
        <p:spPr bwMode="auto">
          <a:xfrm>
            <a:off x="3729038" y="153990"/>
            <a:ext cx="4392612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3 types de baccalauréat</a:t>
            </a:r>
          </a:p>
        </p:txBody>
      </p:sp>
      <p:sp>
        <p:nvSpPr>
          <p:cNvPr id="1048" name="Rectangle 23"/>
          <p:cNvSpPr>
            <a:spLocks noChangeArrowheads="1"/>
          </p:cNvSpPr>
          <p:nvPr/>
        </p:nvSpPr>
        <p:spPr bwMode="auto">
          <a:xfrm>
            <a:off x="128588" y="125413"/>
            <a:ext cx="1439862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1049" name="Picture 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5114" y="-26988"/>
            <a:ext cx="8413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20750" y="952500"/>
            <a:ext cx="9432925" cy="606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8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3800">
                <a:solidFill>
                  <a:srgbClr val="800000"/>
                </a:solidFill>
                <a:latin typeface="Impact" pitchFamily="32" charset="0"/>
              </a:rPr>
              <a:t>VOIE TECHNOLOGIQUE         BAC TECHNOLOGIQUE 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" y="855663"/>
            <a:ext cx="801688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6450" y="5027615"/>
            <a:ext cx="2117725" cy="165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951" y="5024438"/>
            <a:ext cx="1901825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0113" y="5005390"/>
            <a:ext cx="2392362" cy="177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99414" y="1700213"/>
            <a:ext cx="1417637" cy="152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841376" y="1892300"/>
            <a:ext cx="8697913" cy="242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5840" tIns="52920" rIns="105840" bIns="52920">
            <a:spAutoFit/>
          </a:bodyPr>
          <a:lstStyle/>
          <a:p>
            <a:pPr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CC"/>
                </a:solidFill>
                <a:latin typeface="Century Gothic" pitchFamily="32" charset="0"/>
              </a:rPr>
              <a:t>     </a:t>
            </a:r>
            <a:r>
              <a:rPr lang="fr-FR" sz="2600" b="1">
                <a:solidFill>
                  <a:srgbClr val="006699"/>
                </a:solidFill>
                <a:latin typeface="Century Gothic" pitchFamily="32" charset="0"/>
              </a:rPr>
              <a:t>enseignement appliqué </a:t>
            </a:r>
          </a:p>
          <a:p>
            <a:pPr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CC"/>
                </a:solidFill>
                <a:latin typeface="Century Gothic" pitchFamily="32" charset="0"/>
              </a:rPr>
              <a:t>       </a:t>
            </a:r>
            <a:r>
              <a:rPr lang="fr-FR" sz="2200" b="1">
                <a:solidFill>
                  <a:srgbClr val="000000"/>
                </a:solidFill>
                <a:latin typeface="Century Gothic" pitchFamily="32" charset="0"/>
              </a:rPr>
              <a:t>&gt;</a:t>
            </a:r>
            <a:r>
              <a:rPr lang="fr-FR" sz="2200" b="1">
                <a:solidFill>
                  <a:srgbClr val="0000CC"/>
                </a:solidFill>
                <a:latin typeface="Century Gothic" pitchFamily="32" charset="0"/>
              </a:rPr>
              <a:t> </a:t>
            </a:r>
            <a:r>
              <a:rPr lang="fr-FR" sz="2600" b="1">
                <a:solidFill>
                  <a:srgbClr val="CC0000"/>
                </a:solidFill>
                <a:latin typeface="Century Gothic" pitchFamily="32" charset="0"/>
              </a:rPr>
              <a:t>observation</a:t>
            </a:r>
            <a:r>
              <a:rPr lang="fr-FR" sz="2600" b="1">
                <a:solidFill>
                  <a:srgbClr val="0000CC"/>
                </a:solidFill>
                <a:latin typeface="Century Gothic" pitchFamily="32" charset="0"/>
              </a:rPr>
              <a:t>    </a:t>
            </a:r>
            <a:r>
              <a:rPr lang="fr-FR" sz="2200" b="1">
                <a:solidFill>
                  <a:srgbClr val="000000"/>
                </a:solidFill>
                <a:latin typeface="Century Gothic" pitchFamily="32" charset="0"/>
              </a:rPr>
              <a:t>&gt;</a:t>
            </a:r>
            <a:r>
              <a:rPr lang="fr-FR" sz="2200" b="1">
                <a:solidFill>
                  <a:srgbClr val="0000CC"/>
                </a:solidFill>
                <a:latin typeface="Century Gothic" pitchFamily="32" charset="0"/>
              </a:rPr>
              <a:t> </a:t>
            </a:r>
            <a:r>
              <a:rPr lang="fr-FR" sz="2600" b="1">
                <a:solidFill>
                  <a:srgbClr val="CC0000"/>
                </a:solidFill>
                <a:latin typeface="Century Gothic" pitchFamily="32" charset="0"/>
              </a:rPr>
              <a:t>expérimentation</a:t>
            </a:r>
          </a:p>
          <a:p>
            <a:pPr eaLnBrk="1" hangingPunct="1">
              <a:lnSpc>
                <a:spcPct val="4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b="1">
              <a:solidFill>
                <a:srgbClr val="CC0000"/>
              </a:solidFill>
              <a:latin typeface="Century Gothic" pitchFamily="32" charset="0"/>
            </a:endParaRPr>
          </a:p>
          <a:p>
            <a:pPr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00CC"/>
                </a:solidFill>
                <a:latin typeface="Century Gothic" pitchFamily="32" charset="0"/>
              </a:rPr>
              <a:t>     </a:t>
            </a:r>
            <a:r>
              <a:rPr lang="fr-FR" sz="2600" b="1">
                <a:solidFill>
                  <a:srgbClr val="006699"/>
                </a:solidFill>
                <a:latin typeface="Century Gothic" pitchFamily="32" charset="0"/>
              </a:rPr>
              <a:t>travail en groupe et en autonomie</a:t>
            </a:r>
          </a:p>
          <a:p>
            <a:pPr eaLnBrk="1" hangingPunct="1">
              <a:lnSpc>
                <a:spcPct val="4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600" b="1">
              <a:solidFill>
                <a:srgbClr val="006699"/>
              </a:solidFill>
              <a:latin typeface="Century Gothic" pitchFamily="32" charset="0"/>
            </a:endParaRPr>
          </a:p>
          <a:p>
            <a:pPr eaLnBrk="1" hangingPunct="1">
              <a:lnSpc>
                <a:spcPct val="10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6699"/>
                </a:solidFill>
                <a:latin typeface="Century Gothic" pitchFamily="32" charset="0"/>
              </a:rPr>
              <a:t>     travaux pratiques (T.P.) en laboratoire, </a:t>
            </a:r>
          </a:p>
          <a:p>
            <a:pPr eaLnBrk="1" hangingPunct="1">
              <a:lnSpc>
                <a:spcPct val="10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006699"/>
                </a:solidFill>
                <a:latin typeface="Century Gothic" pitchFamily="32" charset="0"/>
              </a:rPr>
              <a:t>     en salle d’informatique, de technologie...</a:t>
            </a:r>
          </a:p>
        </p:txBody>
      </p:sp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1" y="1924052"/>
            <a:ext cx="31115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5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1" y="2879727"/>
            <a:ext cx="311150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6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1" y="3419475"/>
            <a:ext cx="311150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7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1" y="955677"/>
            <a:ext cx="331788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8" name="WordArt 13"/>
          <p:cNvSpPr>
            <a:spLocks noChangeArrowheads="1" noChangeShapeType="1" noTextEdit="1"/>
          </p:cNvSpPr>
          <p:nvPr/>
        </p:nvSpPr>
        <p:spPr bwMode="auto">
          <a:xfrm>
            <a:off x="3729038" y="153990"/>
            <a:ext cx="4392612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3 types de baccalauréat</a:t>
            </a:r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128588" y="125413"/>
            <a:ext cx="1439862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21520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5114" y="-26988"/>
            <a:ext cx="8413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38138" y="-298450"/>
            <a:ext cx="10656888" cy="748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WordArt 2"/>
          <p:cNvSpPr>
            <a:spLocks noChangeArrowheads="1" noChangeShapeType="1" noTextEdit="1"/>
          </p:cNvSpPr>
          <p:nvPr/>
        </p:nvSpPr>
        <p:spPr bwMode="auto">
          <a:xfrm>
            <a:off x="4160838" y="188915"/>
            <a:ext cx="39354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Choisir un domaine</a:t>
            </a:r>
          </a:p>
        </p:txBody>
      </p:sp>
      <p:sp>
        <p:nvSpPr>
          <p:cNvPr id="22532" name="WordArt 3"/>
          <p:cNvSpPr>
            <a:spLocks noChangeArrowheads="1" noChangeShapeType="1" noTextEdit="1"/>
          </p:cNvSpPr>
          <p:nvPr/>
        </p:nvSpPr>
        <p:spPr bwMode="auto">
          <a:xfrm>
            <a:off x="1738314" y="3141663"/>
            <a:ext cx="64087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8 séries de baccalauréats technologiques</a:t>
            </a:r>
          </a:p>
        </p:txBody>
      </p:sp>
      <p:sp>
        <p:nvSpPr>
          <p:cNvPr id="22533" name="WordArt 4"/>
          <p:cNvSpPr>
            <a:spLocks noChangeArrowheads="1" noChangeShapeType="1" noTextEdit="1"/>
          </p:cNvSpPr>
          <p:nvPr/>
        </p:nvSpPr>
        <p:spPr bwMode="auto">
          <a:xfrm>
            <a:off x="1081089" y="3646490"/>
            <a:ext cx="77057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333333"/>
                  </a:solidFill>
                  <a:miter lim="800000"/>
                  <a:headEnd/>
                  <a:tailEnd/>
                </a:ln>
                <a:solidFill>
                  <a:srgbClr val="333333"/>
                </a:solidFill>
                <a:latin typeface="Century Gothic"/>
              </a:rPr>
              <a:t>certaines séries ayant plusieurs spécialités, options ou domaines d'approfondissement</a:t>
            </a:r>
          </a:p>
        </p:txBody>
      </p:sp>
      <p:sp>
        <p:nvSpPr>
          <p:cNvPr id="22534" name="WordArt 5"/>
          <p:cNvSpPr>
            <a:spLocks noChangeArrowheads="1" noChangeShapeType="1" noTextEdit="1"/>
          </p:cNvSpPr>
          <p:nvPr/>
        </p:nvSpPr>
        <p:spPr bwMode="auto">
          <a:xfrm>
            <a:off x="258763" y="1941515"/>
            <a:ext cx="9361487" cy="40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2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Choisir un domaine d'activité : 19 domaines possibles</a:t>
            </a:r>
          </a:p>
        </p:txBody>
      </p:sp>
      <p:sp>
        <p:nvSpPr>
          <p:cNvPr id="22535" name="WordArt 6"/>
          <p:cNvSpPr>
            <a:spLocks noChangeArrowheads="1" noChangeShapeType="1" noTextEdit="1"/>
          </p:cNvSpPr>
          <p:nvPr/>
        </p:nvSpPr>
        <p:spPr bwMode="auto">
          <a:xfrm>
            <a:off x="258763" y="1941515"/>
            <a:ext cx="9361487" cy="40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4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Choisir un domaine d'activité : 19 domaines possibles</a:t>
            </a:r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3317876" y="949327"/>
            <a:ext cx="3240088" cy="708025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36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37" name="WordArt 8"/>
          <p:cNvSpPr>
            <a:spLocks noChangeArrowheads="1" noChangeShapeType="1" noTextEdit="1"/>
          </p:cNvSpPr>
          <p:nvPr/>
        </p:nvSpPr>
        <p:spPr bwMode="auto">
          <a:xfrm>
            <a:off x="3535364" y="1122365"/>
            <a:ext cx="2808287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7632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VOIE TECHNO</a:t>
            </a:r>
          </a:p>
        </p:txBody>
      </p:sp>
      <p:sp>
        <p:nvSpPr>
          <p:cNvPr id="22538" name="WordArt 9"/>
          <p:cNvSpPr>
            <a:spLocks noChangeArrowheads="1" noChangeShapeType="1" noTextEdit="1"/>
          </p:cNvSpPr>
          <p:nvPr/>
        </p:nvSpPr>
        <p:spPr bwMode="auto">
          <a:xfrm>
            <a:off x="3533776" y="1122365"/>
            <a:ext cx="2808288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80">
                  <a:solidFill>
                    <a:srgbClr val="990000"/>
                  </a:solidFill>
                  <a:miter lim="800000"/>
                  <a:headEnd/>
                  <a:tailEnd/>
                </a:ln>
                <a:solidFill>
                  <a:srgbClr val="990000"/>
                </a:solidFill>
                <a:latin typeface="Arial Black"/>
              </a:rPr>
              <a:t>VOIE TECHNO</a:t>
            </a:r>
          </a:p>
        </p:txBody>
      </p:sp>
      <p:sp>
        <p:nvSpPr>
          <p:cNvPr id="22539" name="WordArt 10"/>
          <p:cNvSpPr>
            <a:spLocks noChangeArrowheads="1" noChangeShapeType="1" noTextEdit="1"/>
          </p:cNvSpPr>
          <p:nvPr/>
        </p:nvSpPr>
        <p:spPr bwMode="auto">
          <a:xfrm>
            <a:off x="190501" y="4305302"/>
            <a:ext cx="9477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STI2D</a:t>
            </a:r>
          </a:p>
        </p:txBody>
      </p:sp>
      <p:sp>
        <p:nvSpPr>
          <p:cNvPr id="22540" name="WordArt 11"/>
          <p:cNvSpPr>
            <a:spLocks noChangeArrowheads="1" noChangeShapeType="1" noTextEdit="1"/>
          </p:cNvSpPr>
          <p:nvPr/>
        </p:nvSpPr>
        <p:spPr bwMode="auto">
          <a:xfrm>
            <a:off x="187326" y="4305302"/>
            <a:ext cx="9477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STI2D</a:t>
            </a:r>
          </a:p>
        </p:txBody>
      </p:sp>
      <p:sp>
        <p:nvSpPr>
          <p:cNvPr id="22541" name="WordArt 12"/>
          <p:cNvSpPr>
            <a:spLocks noChangeArrowheads="1" noChangeShapeType="1" noTextEdit="1"/>
          </p:cNvSpPr>
          <p:nvPr/>
        </p:nvSpPr>
        <p:spPr bwMode="auto">
          <a:xfrm>
            <a:off x="1497013" y="4297363"/>
            <a:ext cx="7191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STL</a:t>
            </a:r>
          </a:p>
        </p:txBody>
      </p:sp>
      <p:sp>
        <p:nvSpPr>
          <p:cNvPr id="22542" name="WordArt 13"/>
          <p:cNvSpPr>
            <a:spLocks noChangeArrowheads="1" noChangeShapeType="1" noTextEdit="1"/>
          </p:cNvSpPr>
          <p:nvPr/>
        </p:nvSpPr>
        <p:spPr bwMode="auto">
          <a:xfrm>
            <a:off x="1495425" y="4297363"/>
            <a:ext cx="7191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STL</a:t>
            </a:r>
          </a:p>
        </p:txBody>
      </p:sp>
      <p:sp>
        <p:nvSpPr>
          <p:cNvPr id="22543" name="WordArt 14"/>
          <p:cNvSpPr>
            <a:spLocks noChangeArrowheads="1" noChangeShapeType="1" noTextEdit="1"/>
          </p:cNvSpPr>
          <p:nvPr/>
        </p:nvSpPr>
        <p:spPr bwMode="auto">
          <a:xfrm>
            <a:off x="2617789" y="4297363"/>
            <a:ext cx="9350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STAV</a:t>
            </a:r>
          </a:p>
        </p:txBody>
      </p:sp>
      <p:sp>
        <p:nvSpPr>
          <p:cNvPr id="22544" name="WordArt 15"/>
          <p:cNvSpPr>
            <a:spLocks noChangeArrowheads="1" noChangeShapeType="1" noTextEdit="1"/>
          </p:cNvSpPr>
          <p:nvPr/>
        </p:nvSpPr>
        <p:spPr bwMode="auto">
          <a:xfrm>
            <a:off x="2617789" y="4297363"/>
            <a:ext cx="9350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STAV</a:t>
            </a:r>
          </a:p>
        </p:txBody>
      </p:sp>
      <p:sp>
        <p:nvSpPr>
          <p:cNvPr id="22545" name="WordArt 16"/>
          <p:cNvSpPr>
            <a:spLocks noChangeArrowheads="1" noChangeShapeType="1" noTextEdit="1"/>
          </p:cNvSpPr>
          <p:nvPr/>
        </p:nvSpPr>
        <p:spPr bwMode="auto">
          <a:xfrm>
            <a:off x="3832225" y="4311652"/>
            <a:ext cx="82073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  <p:sp>
        <p:nvSpPr>
          <p:cNvPr id="22546" name="WordArt 17"/>
          <p:cNvSpPr>
            <a:spLocks noChangeArrowheads="1" noChangeShapeType="1" noTextEdit="1"/>
          </p:cNvSpPr>
          <p:nvPr/>
        </p:nvSpPr>
        <p:spPr bwMode="auto">
          <a:xfrm>
            <a:off x="3951289" y="4292602"/>
            <a:ext cx="7191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  <p:pic>
        <p:nvPicPr>
          <p:cNvPr id="2254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4" y="5181602"/>
            <a:ext cx="720725" cy="595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48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2113" y="5148263"/>
            <a:ext cx="457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49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3689" y="5160963"/>
            <a:ext cx="48736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50" name="AutoShape 21"/>
          <p:cNvSpPr>
            <a:spLocks noChangeArrowheads="1"/>
          </p:cNvSpPr>
          <p:nvPr/>
        </p:nvSpPr>
        <p:spPr bwMode="auto">
          <a:xfrm>
            <a:off x="117475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51" name="WordArt 22"/>
          <p:cNvSpPr>
            <a:spLocks noChangeArrowheads="1" noChangeShapeType="1" noTextEdit="1"/>
          </p:cNvSpPr>
          <p:nvPr/>
        </p:nvSpPr>
        <p:spPr bwMode="auto">
          <a:xfrm>
            <a:off x="188914" y="4797427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INDUSTRIE</a:t>
            </a:r>
          </a:p>
        </p:txBody>
      </p:sp>
      <p:sp>
        <p:nvSpPr>
          <p:cNvPr id="22552" name="WordArt 23"/>
          <p:cNvSpPr>
            <a:spLocks noChangeArrowheads="1" noChangeShapeType="1" noTextEdit="1"/>
          </p:cNvSpPr>
          <p:nvPr/>
        </p:nvSpPr>
        <p:spPr bwMode="auto">
          <a:xfrm>
            <a:off x="5086351" y="4294188"/>
            <a:ext cx="8620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ST2S</a:t>
            </a:r>
          </a:p>
        </p:txBody>
      </p:sp>
      <p:sp>
        <p:nvSpPr>
          <p:cNvPr id="22553" name="WordArt 24"/>
          <p:cNvSpPr>
            <a:spLocks noChangeArrowheads="1" noChangeShapeType="1" noTextEdit="1"/>
          </p:cNvSpPr>
          <p:nvPr/>
        </p:nvSpPr>
        <p:spPr bwMode="auto">
          <a:xfrm>
            <a:off x="5086351" y="4292602"/>
            <a:ext cx="8620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ST2S</a:t>
            </a:r>
          </a:p>
        </p:txBody>
      </p:sp>
      <p:sp>
        <p:nvSpPr>
          <p:cNvPr id="22554" name="WordArt 25"/>
          <p:cNvSpPr>
            <a:spLocks noChangeArrowheads="1" noChangeShapeType="1" noTextEdit="1"/>
          </p:cNvSpPr>
          <p:nvPr/>
        </p:nvSpPr>
        <p:spPr bwMode="auto">
          <a:xfrm>
            <a:off x="6273800" y="4292602"/>
            <a:ext cx="9350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STD2A</a:t>
            </a:r>
          </a:p>
        </p:txBody>
      </p:sp>
      <p:sp>
        <p:nvSpPr>
          <p:cNvPr id="22555" name="WordArt 26"/>
          <p:cNvSpPr>
            <a:spLocks noChangeArrowheads="1" noChangeShapeType="1" noTextEdit="1"/>
          </p:cNvSpPr>
          <p:nvPr/>
        </p:nvSpPr>
        <p:spPr bwMode="auto">
          <a:xfrm>
            <a:off x="6273800" y="4292602"/>
            <a:ext cx="9350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STD2A</a:t>
            </a:r>
          </a:p>
        </p:txBody>
      </p:sp>
      <p:pic>
        <p:nvPicPr>
          <p:cNvPr id="22556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1614" y="5219700"/>
            <a:ext cx="620712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57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3989" y="5207002"/>
            <a:ext cx="5746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58" name="Picture 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9701" y="5168902"/>
            <a:ext cx="538163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59" name="AutoShape 30"/>
          <p:cNvSpPr>
            <a:spLocks noChangeArrowheads="1"/>
          </p:cNvSpPr>
          <p:nvPr/>
        </p:nvSpPr>
        <p:spPr bwMode="auto">
          <a:xfrm>
            <a:off x="1327150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60" name="AutoShape 31"/>
          <p:cNvSpPr>
            <a:spLocks noChangeArrowheads="1"/>
          </p:cNvSpPr>
          <p:nvPr/>
        </p:nvSpPr>
        <p:spPr bwMode="auto">
          <a:xfrm>
            <a:off x="2544764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61" name="AutoShape 32"/>
          <p:cNvSpPr>
            <a:spLocks noChangeArrowheads="1"/>
          </p:cNvSpPr>
          <p:nvPr/>
        </p:nvSpPr>
        <p:spPr bwMode="auto">
          <a:xfrm>
            <a:off x="3760788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62" name="AutoShape 33"/>
          <p:cNvSpPr>
            <a:spLocks noChangeArrowheads="1"/>
          </p:cNvSpPr>
          <p:nvPr/>
        </p:nvSpPr>
        <p:spPr bwMode="auto">
          <a:xfrm>
            <a:off x="4979988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63" name="AutoShape 34"/>
          <p:cNvSpPr>
            <a:spLocks noChangeArrowheads="1"/>
          </p:cNvSpPr>
          <p:nvPr/>
        </p:nvSpPr>
        <p:spPr bwMode="auto">
          <a:xfrm>
            <a:off x="6202364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64" name="AutoShape 35"/>
          <p:cNvSpPr>
            <a:spLocks noChangeArrowheads="1"/>
          </p:cNvSpPr>
          <p:nvPr/>
        </p:nvSpPr>
        <p:spPr bwMode="auto">
          <a:xfrm>
            <a:off x="7412039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65" name="AutoShape 36"/>
          <p:cNvSpPr>
            <a:spLocks noChangeArrowheads="1"/>
          </p:cNvSpPr>
          <p:nvPr/>
        </p:nvSpPr>
        <p:spPr bwMode="auto">
          <a:xfrm>
            <a:off x="8637588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66" name="WordArt 37"/>
          <p:cNvSpPr>
            <a:spLocks noChangeArrowheads="1" noChangeShapeType="1" noTextEdit="1"/>
          </p:cNvSpPr>
          <p:nvPr/>
        </p:nvSpPr>
        <p:spPr bwMode="auto">
          <a:xfrm>
            <a:off x="7570788" y="4294188"/>
            <a:ext cx="7572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TMD</a:t>
            </a:r>
          </a:p>
        </p:txBody>
      </p:sp>
      <p:sp>
        <p:nvSpPr>
          <p:cNvPr id="22567" name="WordArt 38"/>
          <p:cNvSpPr>
            <a:spLocks noChangeArrowheads="1" noChangeShapeType="1" noTextEdit="1"/>
          </p:cNvSpPr>
          <p:nvPr/>
        </p:nvSpPr>
        <p:spPr bwMode="auto">
          <a:xfrm>
            <a:off x="7570788" y="4292602"/>
            <a:ext cx="7572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TMD</a:t>
            </a:r>
          </a:p>
        </p:txBody>
      </p:sp>
      <p:sp>
        <p:nvSpPr>
          <p:cNvPr id="22568" name="WordArt 39"/>
          <p:cNvSpPr>
            <a:spLocks noChangeArrowheads="1" noChangeShapeType="1" noTextEdit="1"/>
          </p:cNvSpPr>
          <p:nvPr/>
        </p:nvSpPr>
        <p:spPr bwMode="auto">
          <a:xfrm>
            <a:off x="8697914" y="4292602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STHR</a:t>
            </a:r>
          </a:p>
        </p:txBody>
      </p:sp>
      <p:sp>
        <p:nvSpPr>
          <p:cNvPr id="22569" name="WordArt 40"/>
          <p:cNvSpPr>
            <a:spLocks noChangeArrowheads="1" noChangeShapeType="1" noTextEdit="1"/>
          </p:cNvSpPr>
          <p:nvPr/>
        </p:nvSpPr>
        <p:spPr bwMode="auto">
          <a:xfrm>
            <a:off x="8697914" y="4292602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STHR</a:t>
            </a:r>
          </a:p>
        </p:txBody>
      </p:sp>
      <p:sp>
        <p:nvSpPr>
          <p:cNvPr id="22570" name="WordArt 41"/>
          <p:cNvSpPr>
            <a:spLocks noChangeArrowheads="1" noChangeShapeType="1" noTextEdit="1"/>
          </p:cNvSpPr>
          <p:nvPr/>
        </p:nvSpPr>
        <p:spPr bwMode="auto">
          <a:xfrm>
            <a:off x="1398588" y="4797427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LABORATOIRE</a:t>
            </a:r>
          </a:p>
        </p:txBody>
      </p:sp>
      <p:sp>
        <p:nvSpPr>
          <p:cNvPr id="22571" name="WordArt 42"/>
          <p:cNvSpPr>
            <a:spLocks noChangeArrowheads="1" noChangeShapeType="1" noTextEdit="1"/>
          </p:cNvSpPr>
          <p:nvPr/>
        </p:nvSpPr>
        <p:spPr bwMode="auto">
          <a:xfrm>
            <a:off x="2616200" y="4797427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AGRONOMIE</a:t>
            </a:r>
          </a:p>
        </p:txBody>
      </p:sp>
      <p:sp>
        <p:nvSpPr>
          <p:cNvPr id="22572" name="WordArt 43"/>
          <p:cNvSpPr>
            <a:spLocks noChangeArrowheads="1" noChangeShapeType="1" noTextEdit="1"/>
          </p:cNvSpPr>
          <p:nvPr/>
        </p:nvSpPr>
        <p:spPr bwMode="auto">
          <a:xfrm>
            <a:off x="3832225" y="4797427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GESTION</a:t>
            </a:r>
          </a:p>
        </p:txBody>
      </p:sp>
      <p:sp>
        <p:nvSpPr>
          <p:cNvPr id="22573" name="WordArt 44"/>
          <p:cNvSpPr>
            <a:spLocks noChangeArrowheads="1" noChangeShapeType="1" noTextEdit="1"/>
          </p:cNvSpPr>
          <p:nvPr/>
        </p:nvSpPr>
        <p:spPr bwMode="auto">
          <a:xfrm>
            <a:off x="5051425" y="4797427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SANTE-SOCIAL</a:t>
            </a:r>
          </a:p>
        </p:txBody>
      </p:sp>
      <p:sp>
        <p:nvSpPr>
          <p:cNvPr id="22574" name="WordArt 45"/>
          <p:cNvSpPr>
            <a:spLocks noChangeArrowheads="1" noChangeShapeType="1" noTextEdit="1"/>
          </p:cNvSpPr>
          <p:nvPr/>
        </p:nvSpPr>
        <p:spPr bwMode="auto">
          <a:xfrm>
            <a:off x="6273800" y="4814888"/>
            <a:ext cx="93662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ARTS APPLIQUES</a:t>
            </a:r>
          </a:p>
        </p:txBody>
      </p:sp>
      <p:sp>
        <p:nvSpPr>
          <p:cNvPr id="22575" name="WordArt 46"/>
          <p:cNvSpPr>
            <a:spLocks noChangeArrowheads="1" noChangeShapeType="1" noTextEdit="1"/>
          </p:cNvSpPr>
          <p:nvPr/>
        </p:nvSpPr>
        <p:spPr bwMode="auto">
          <a:xfrm>
            <a:off x="7483476" y="4814888"/>
            <a:ext cx="93662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MUSIQUE-DANSE</a:t>
            </a:r>
          </a:p>
        </p:txBody>
      </p:sp>
      <p:sp>
        <p:nvSpPr>
          <p:cNvPr id="22576" name="WordArt 47"/>
          <p:cNvSpPr>
            <a:spLocks noChangeArrowheads="1" noChangeShapeType="1" noTextEdit="1"/>
          </p:cNvSpPr>
          <p:nvPr/>
        </p:nvSpPr>
        <p:spPr bwMode="auto">
          <a:xfrm>
            <a:off x="8709025" y="4846638"/>
            <a:ext cx="936625" cy="131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Hôtellerie-Restauration</a:t>
            </a:r>
          </a:p>
        </p:txBody>
      </p:sp>
      <p:pic>
        <p:nvPicPr>
          <p:cNvPr id="22577" name="Picture 4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67626" y="5194302"/>
            <a:ext cx="576263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78" name="Picture 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88414" y="5181602"/>
            <a:ext cx="576262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79" name="AutoShape 50"/>
          <p:cNvSpPr>
            <a:spLocks noChangeArrowheads="1"/>
          </p:cNvSpPr>
          <p:nvPr/>
        </p:nvSpPr>
        <p:spPr bwMode="auto">
          <a:xfrm rot="5400000">
            <a:off x="4737101" y="2408239"/>
            <a:ext cx="431800" cy="777875"/>
          </a:xfrm>
          <a:prstGeom prst="rightArrow">
            <a:avLst>
              <a:gd name="adj1" fmla="val 43444"/>
              <a:gd name="adj2" fmla="val 77963"/>
            </a:avLst>
          </a:prstGeom>
          <a:solidFill>
            <a:srgbClr val="FFFFFF"/>
          </a:solidFill>
          <a:ln w="2844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80" name="WordArt 51"/>
          <p:cNvSpPr>
            <a:spLocks noChangeArrowheads="1" noChangeShapeType="1" noTextEdit="1"/>
          </p:cNvSpPr>
          <p:nvPr/>
        </p:nvSpPr>
        <p:spPr bwMode="auto">
          <a:xfrm>
            <a:off x="155576" y="6237288"/>
            <a:ext cx="10080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4 spécialités</a:t>
            </a:r>
          </a:p>
        </p:txBody>
      </p:sp>
      <p:sp>
        <p:nvSpPr>
          <p:cNvPr id="22581" name="WordArt 52"/>
          <p:cNvSpPr>
            <a:spLocks noChangeArrowheads="1" noChangeShapeType="1" noTextEdit="1"/>
          </p:cNvSpPr>
          <p:nvPr/>
        </p:nvSpPr>
        <p:spPr bwMode="auto">
          <a:xfrm>
            <a:off x="1384301" y="6237288"/>
            <a:ext cx="10080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2 spécialités</a:t>
            </a:r>
          </a:p>
        </p:txBody>
      </p:sp>
      <p:sp>
        <p:nvSpPr>
          <p:cNvPr id="22582" name="WordArt 53"/>
          <p:cNvSpPr>
            <a:spLocks noChangeArrowheads="1" noChangeShapeType="1" noTextEdit="1"/>
          </p:cNvSpPr>
          <p:nvPr/>
        </p:nvSpPr>
        <p:spPr bwMode="auto">
          <a:xfrm>
            <a:off x="3824288" y="6237288"/>
            <a:ext cx="10080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4 spécialités</a:t>
            </a:r>
          </a:p>
        </p:txBody>
      </p:sp>
      <p:sp>
        <p:nvSpPr>
          <p:cNvPr id="22583" name="WordArt 54"/>
          <p:cNvSpPr>
            <a:spLocks noChangeArrowheads="1" noChangeShapeType="1" noTextEdit="1"/>
          </p:cNvSpPr>
          <p:nvPr/>
        </p:nvSpPr>
        <p:spPr bwMode="auto">
          <a:xfrm>
            <a:off x="7585075" y="6237288"/>
            <a:ext cx="7921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2 options</a:t>
            </a:r>
          </a:p>
        </p:txBody>
      </p:sp>
      <p:sp>
        <p:nvSpPr>
          <p:cNvPr id="22584" name="WordArt 55"/>
          <p:cNvSpPr>
            <a:spLocks noChangeArrowheads="1" noChangeShapeType="1" noTextEdit="1"/>
          </p:cNvSpPr>
          <p:nvPr/>
        </p:nvSpPr>
        <p:spPr bwMode="auto">
          <a:xfrm>
            <a:off x="2584451" y="6237288"/>
            <a:ext cx="1008063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4 domaines</a:t>
            </a:r>
          </a:p>
        </p:txBody>
      </p:sp>
      <p:sp>
        <p:nvSpPr>
          <p:cNvPr id="22585" name="WordArt 56"/>
          <p:cNvSpPr>
            <a:spLocks noChangeArrowheads="1" noChangeShapeType="1" noTextEdit="1"/>
          </p:cNvSpPr>
          <p:nvPr/>
        </p:nvSpPr>
        <p:spPr bwMode="auto">
          <a:xfrm>
            <a:off x="2584451" y="6453188"/>
            <a:ext cx="1008063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d'approfondissement</a:t>
            </a:r>
          </a:p>
        </p:txBody>
      </p:sp>
      <p:sp>
        <p:nvSpPr>
          <p:cNvPr id="22586" name="AutoShape 57"/>
          <p:cNvSpPr>
            <a:spLocks noChangeArrowheads="1"/>
          </p:cNvSpPr>
          <p:nvPr/>
        </p:nvSpPr>
        <p:spPr bwMode="auto">
          <a:xfrm>
            <a:off x="1582739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87" name="AutoShape 58"/>
          <p:cNvSpPr>
            <a:spLocks noChangeArrowheads="1"/>
          </p:cNvSpPr>
          <p:nvPr/>
        </p:nvSpPr>
        <p:spPr bwMode="auto">
          <a:xfrm>
            <a:off x="352425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88" name="AutoShape 59"/>
          <p:cNvSpPr>
            <a:spLocks noChangeArrowheads="1"/>
          </p:cNvSpPr>
          <p:nvPr/>
        </p:nvSpPr>
        <p:spPr bwMode="auto">
          <a:xfrm>
            <a:off x="4010025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89" name="AutoShape 60"/>
          <p:cNvSpPr>
            <a:spLocks noChangeArrowheads="1"/>
          </p:cNvSpPr>
          <p:nvPr/>
        </p:nvSpPr>
        <p:spPr bwMode="auto">
          <a:xfrm>
            <a:off x="2779714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90" name="AutoShape 61"/>
          <p:cNvSpPr>
            <a:spLocks noChangeArrowheads="1"/>
          </p:cNvSpPr>
          <p:nvPr/>
        </p:nvSpPr>
        <p:spPr bwMode="auto">
          <a:xfrm>
            <a:off x="7653338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8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91" name="AutoShape 62"/>
          <p:cNvSpPr>
            <a:spLocks noChangeArrowheads="1"/>
          </p:cNvSpPr>
          <p:nvPr/>
        </p:nvSpPr>
        <p:spPr bwMode="auto">
          <a:xfrm>
            <a:off x="8826501" y="5878515"/>
            <a:ext cx="1081088" cy="9794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2592" name="WordArt 63"/>
          <p:cNvSpPr>
            <a:spLocks noChangeArrowheads="1" noChangeShapeType="1" noTextEdit="1"/>
          </p:cNvSpPr>
          <p:nvPr/>
        </p:nvSpPr>
        <p:spPr bwMode="auto">
          <a:xfrm>
            <a:off x="3800475" y="4292602"/>
            <a:ext cx="9350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STASTMGV</a:t>
            </a:r>
          </a:p>
        </p:txBody>
      </p:sp>
      <p:sp>
        <p:nvSpPr>
          <p:cNvPr id="22593" name="WordArt 64"/>
          <p:cNvSpPr>
            <a:spLocks noChangeArrowheads="1" noChangeShapeType="1" noTextEdit="1"/>
          </p:cNvSpPr>
          <p:nvPr/>
        </p:nvSpPr>
        <p:spPr bwMode="auto">
          <a:xfrm>
            <a:off x="3875088" y="4292602"/>
            <a:ext cx="8620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STMGS</a:t>
            </a:r>
          </a:p>
        </p:txBody>
      </p:sp>
      <p:sp>
        <p:nvSpPr>
          <p:cNvPr id="22594" name="WordArt 65"/>
          <p:cNvSpPr>
            <a:spLocks noChangeArrowheads="1" noChangeShapeType="1" noTextEdit="1"/>
          </p:cNvSpPr>
          <p:nvPr/>
        </p:nvSpPr>
        <p:spPr bwMode="auto">
          <a:xfrm>
            <a:off x="3873501" y="4292602"/>
            <a:ext cx="8620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STMG</a:t>
            </a:r>
          </a:p>
        </p:txBody>
      </p:sp>
      <p:sp>
        <p:nvSpPr>
          <p:cNvPr id="22595" name="WordArt 66"/>
          <p:cNvSpPr>
            <a:spLocks noChangeArrowheads="1" noChangeShapeType="1" noTextEdit="1"/>
          </p:cNvSpPr>
          <p:nvPr/>
        </p:nvSpPr>
        <p:spPr bwMode="auto">
          <a:xfrm>
            <a:off x="3873501" y="4292602"/>
            <a:ext cx="8620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STMG</a:t>
            </a:r>
          </a:p>
        </p:txBody>
      </p:sp>
      <p:sp>
        <p:nvSpPr>
          <p:cNvPr id="22596" name="Rectangle 67"/>
          <p:cNvSpPr>
            <a:spLocks noChangeArrowheads="1"/>
          </p:cNvSpPr>
          <p:nvPr/>
        </p:nvSpPr>
        <p:spPr bwMode="auto">
          <a:xfrm>
            <a:off x="128588" y="125413"/>
            <a:ext cx="1439862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22597" name="Picture 6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6551" y="-26988"/>
            <a:ext cx="842963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1281113" y="1989139"/>
            <a:ext cx="7137400" cy="324008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5400">
                <a:solidFill>
                  <a:srgbClr val="FFFFFF"/>
                </a:solidFill>
                <a:latin typeface="Impact" pitchFamily="32" charset="0"/>
              </a:rPr>
              <a:t>VOIE PROFESSIONNELLE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FFFFFF"/>
                </a:solidFill>
                <a:latin typeface="Arial Narrow" pitchFamily="32" charset="0"/>
              </a:rPr>
              <a:t>Seconde professionnelle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FFFFFF"/>
                </a:solidFill>
                <a:latin typeface="Arial Narrow" pitchFamily="32" charset="0"/>
              </a:rPr>
              <a:t>Première année de CAP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26" y="-315913"/>
            <a:ext cx="9834563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9" name="WordArt 2"/>
          <p:cNvSpPr>
            <a:spLocks noChangeArrowheads="1" noChangeShapeType="1" noTextEdit="1"/>
          </p:cNvSpPr>
          <p:nvPr/>
        </p:nvSpPr>
        <p:spPr bwMode="auto">
          <a:xfrm>
            <a:off x="3249614" y="241300"/>
            <a:ext cx="56483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PARCOURS DE LA VOIE PROFESSIONNELLE</a:t>
            </a:r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566738" y="6327777"/>
            <a:ext cx="8774112" cy="461963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57240">
            <a:solidFill>
              <a:srgbClr val="4D4D4D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>
                <a:solidFill>
                  <a:srgbClr val="FFFFFF"/>
                </a:solidFill>
                <a:latin typeface="Arial Black" pitchFamily="32" charset="0"/>
              </a:rPr>
              <a:t>T R O I S I E M E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8225" y="5949952"/>
            <a:ext cx="9080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175" y="5949952"/>
            <a:ext cx="9080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1957389" y="1936751"/>
            <a:ext cx="1726238" cy="637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>
                <a:solidFill>
                  <a:srgbClr val="CC0000"/>
                </a:solidFill>
                <a:latin typeface="Impact" pitchFamily="32" charset="0"/>
              </a:rPr>
              <a:t>BAC PRO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148186" y="2708276"/>
            <a:ext cx="1554566" cy="92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>
                <a:solidFill>
                  <a:srgbClr val="CC0000"/>
                </a:solidFill>
                <a:latin typeface="Impact" pitchFamily="32" charset="0"/>
              </a:rPr>
              <a:t>C.A.P.</a:t>
            </a:r>
          </a:p>
          <a:p>
            <a:pPr algn="ctr" eaLnBrk="1" hangingPunct="1">
              <a:lnSpc>
                <a:spcPct val="8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000000"/>
                </a:solidFill>
                <a:latin typeface="Century Gothic" pitchFamily="32" charset="0"/>
              </a:rPr>
              <a:t>CERTIFICAT D’APTITUDE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000000"/>
                </a:solidFill>
                <a:latin typeface="Century Gothic" pitchFamily="32" charset="0"/>
              </a:rPr>
              <a:t>PROFESSIONNELLE</a:t>
            </a:r>
          </a:p>
        </p:txBody>
      </p:sp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8" y="1652588"/>
            <a:ext cx="1395412" cy="1192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525465" y="1905001"/>
            <a:ext cx="1219827" cy="637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FFFFFF"/>
                </a:solidFill>
                <a:latin typeface="Century Gothic" pitchFamily="32" charset="0"/>
              </a:rPr>
              <a:t>diplôme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FFFFFF"/>
                </a:solidFill>
                <a:latin typeface="Century Gothic" pitchFamily="32" charset="0"/>
              </a:rPr>
              <a:t>niveau IV</a:t>
            </a:r>
          </a:p>
        </p:txBody>
      </p:sp>
      <p:sp>
        <p:nvSpPr>
          <p:cNvPr id="24587" name="AutoShape 10"/>
          <p:cNvSpPr>
            <a:spLocks noChangeArrowheads="1"/>
          </p:cNvSpPr>
          <p:nvPr/>
        </p:nvSpPr>
        <p:spPr bwMode="auto">
          <a:xfrm>
            <a:off x="1387476" y="4868865"/>
            <a:ext cx="2727325" cy="9985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>
                <a:solidFill>
                  <a:srgbClr val="FFFFFF"/>
                </a:solidFill>
                <a:latin typeface="Impact" pitchFamily="32" charset="0"/>
              </a:rPr>
              <a:t>SECONDE</a:t>
            </a:r>
          </a:p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>
                <a:solidFill>
                  <a:srgbClr val="FFFFFF"/>
                </a:solidFill>
                <a:latin typeface="Impact" pitchFamily="32" charset="0"/>
              </a:rPr>
              <a:t>PROFESSIONNELLE</a:t>
            </a: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1387476" y="3790952"/>
            <a:ext cx="2725738" cy="94932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>
                <a:solidFill>
                  <a:srgbClr val="FFFFFF"/>
                </a:solidFill>
                <a:latin typeface="Impact" pitchFamily="32" charset="0"/>
              </a:rPr>
              <a:t>PREMIERE</a:t>
            </a:r>
          </a:p>
          <a:p>
            <a:pPr algn="ctr" eaLnBrk="1" hangingPunct="1">
              <a:lnSpc>
                <a:spcPct val="8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>
                <a:solidFill>
                  <a:srgbClr val="FFFFFF"/>
                </a:solidFill>
                <a:latin typeface="Impact" pitchFamily="32" charset="0"/>
              </a:rPr>
              <a:t>PROFESSIONNELLE</a:t>
            </a:r>
          </a:p>
        </p:txBody>
      </p:sp>
      <p:sp>
        <p:nvSpPr>
          <p:cNvPr id="24589" name="AutoShape 12"/>
          <p:cNvSpPr>
            <a:spLocks noChangeArrowheads="1"/>
          </p:cNvSpPr>
          <p:nvPr/>
        </p:nvSpPr>
        <p:spPr bwMode="auto">
          <a:xfrm>
            <a:off x="1387476" y="2703515"/>
            <a:ext cx="2725738" cy="94932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lnSpc>
                <a:spcPct val="10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>
                <a:solidFill>
                  <a:srgbClr val="FFFFFF"/>
                </a:solidFill>
                <a:latin typeface="Impact" pitchFamily="32" charset="0"/>
              </a:rPr>
              <a:t>TERMINALE</a:t>
            </a:r>
          </a:p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>
                <a:solidFill>
                  <a:srgbClr val="FFFFFF"/>
                </a:solidFill>
                <a:latin typeface="Impact" pitchFamily="32" charset="0"/>
              </a:rPr>
              <a:t>PROFESSIONNELLE</a:t>
            </a:r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6221966" y="1268413"/>
            <a:ext cx="1449870" cy="75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00"/>
                </a:solidFill>
                <a:latin typeface="Century Gothic" pitchFamily="32" charset="0"/>
              </a:rPr>
              <a:t>Parcours</a:t>
            </a:r>
          </a:p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00"/>
                </a:solidFill>
                <a:latin typeface="Century Gothic" pitchFamily="32" charset="0"/>
              </a:rPr>
              <a:t>en 2 ans</a:t>
            </a:r>
          </a:p>
        </p:txBody>
      </p:sp>
      <p:sp>
        <p:nvSpPr>
          <p:cNvPr id="24591" name="AutoShape 14"/>
          <p:cNvSpPr>
            <a:spLocks noChangeArrowheads="1"/>
          </p:cNvSpPr>
          <p:nvPr/>
        </p:nvSpPr>
        <p:spPr bwMode="auto">
          <a:xfrm>
            <a:off x="6283326" y="4797427"/>
            <a:ext cx="1198564" cy="1008063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76320">
            <a:solidFill>
              <a:srgbClr val="008000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2600"/>
                </a:solidFill>
                <a:latin typeface="Impact" pitchFamily="32" charset="0"/>
              </a:rPr>
              <a:t>C.A.P. 1</a:t>
            </a:r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>
            <a:off x="6283326" y="3789365"/>
            <a:ext cx="1196975" cy="94932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76320">
            <a:solidFill>
              <a:srgbClr val="008000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2600"/>
                </a:solidFill>
                <a:latin typeface="Impact" pitchFamily="32" charset="0"/>
              </a:rPr>
              <a:t>C.A.P. 2</a:t>
            </a:r>
          </a:p>
        </p:txBody>
      </p:sp>
      <p:pic>
        <p:nvPicPr>
          <p:cNvPr id="24593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5413" y="2565402"/>
            <a:ext cx="1395412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94" name="Text Box 17"/>
          <p:cNvSpPr txBox="1">
            <a:spLocks noChangeArrowheads="1"/>
          </p:cNvSpPr>
          <p:nvPr/>
        </p:nvSpPr>
        <p:spPr bwMode="auto">
          <a:xfrm>
            <a:off x="7952245" y="2781301"/>
            <a:ext cx="1155243" cy="637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FFFFFF"/>
                </a:solidFill>
                <a:latin typeface="Century Gothic" pitchFamily="32" charset="0"/>
              </a:rPr>
              <a:t>diplôme</a:t>
            </a:r>
          </a:p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FFFFFF"/>
                </a:solidFill>
                <a:latin typeface="Century Gothic" pitchFamily="32" charset="0"/>
              </a:rPr>
              <a:t>niveau V</a:t>
            </a:r>
          </a:p>
        </p:txBody>
      </p:sp>
      <p:sp>
        <p:nvSpPr>
          <p:cNvPr id="24595" name="Text Box 18"/>
          <p:cNvSpPr txBox="1">
            <a:spLocks noChangeArrowheads="1"/>
          </p:cNvSpPr>
          <p:nvPr/>
        </p:nvSpPr>
        <p:spPr bwMode="auto">
          <a:xfrm>
            <a:off x="2050016" y="1173163"/>
            <a:ext cx="1449870" cy="75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00"/>
                </a:solidFill>
                <a:latin typeface="Century Gothic" pitchFamily="32" charset="0"/>
              </a:rPr>
              <a:t>Parcours</a:t>
            </a:r>
          </a:p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00"/>
                </a:solidFill>
                <a:latin typeface="Century Gothic" pitchFamily="32" charset="0"/>
              </a:rPr>
              <a:t>en 3 ans</a:t>
            </a:r>
          </a:p>
        </p:txBody>
      </p:sp>
      <p:sp>
        <p:nvSpPr>
          <p:cNvPr id="24596" name="Text Box 19"/>
          <p:cNvSpPr txBox="1">
            <a:spLocks noChangeArrowheads="1"/>
          </p:cNvSpPr>
          <p:nvPr/>
        </p:nvSpPr>
        <p:spPr bwMode="auto">
          <a:xfrm>
            <a:off x="400050" y="684213"/>
            <a:ext cx="9078913" cy="754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CC0000"/>
                </a:solidFill>
                <a:latin typeface="Century Gothic" pitchFamily="32" charset="0"/>
              </a:rPr>
              <a:t>Après la 3</a:t>
            </a:r>
            <a:r>
              <a:rPr lang="fr-FR" sz="2200" b="1" baseline="30000">
                <a:solidFill>
                  <a:srgbClr val="CC0000"/>
                </a:solidFill>
                <a:latin typeface="Century Gothic" pitchFamily="32" charset="0"/>
              </a:rPr>
              <a:t>e</a:t>
            </a:r>
            <a:r>
              <a:rPr lang="fr-FR" sz="2200" b="1">
                <a:solidFill>
                  <a:srgbClr val="CC0000"/>
                </a:solidFill>
                <a:latin typeface="Century Gothic" pitchFamily="32" charset="0"/>
              </a:rPr>
              <a:t> : 2 choix possibles, sous statut scolaire ou par apprentissage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1136651" y="6180138"/>
            <a:ext cx="7777163" cy="404812"/>
          </a:xfrm>
          <a:prstGeom prst="roundRect">
            <a:avLst>
              <a:gd name="adj" fmla="val 30218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704851" y="4149727"/>
            <a:ext cx="8856663" cy="1962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006699"/>
                </a:solidFill>
                <a:latin typeface="Century Gothic" pitchFamily="32" charset="0"/>
              </a:rPr>
              <a:t>enseignement professionnel   </a:t>
            </a:r>
          </a:p>
          <a:p>
            <a:pPr eaLnBrk="1" hangingPunct="1">
              <a:lnSpc>
                <a:spcPct val="8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0000CC"/>
                </a:solidFill>
                <a:latin typeface="Century Gothic" pitchFamily="32" charset="0"/>
              </a:rPr>
              <a:t>    </a:t>
            </a:r>
            <a:r>
              <a:rPr lang="fr-FR" sz="2000" b="1">
                <a:solidFill>
                  <a:srgbClr val="000000"/>
                </a:solidFill>
                <a:latin typeface="Century Gothic" pitchFamily="32" charset="0"/>
              </a:rPr>
              <a:t>&gt; </a:t>
            </a:r>
            <a:r>
              <a:rPr lang="fr-FR" sz="2400" b="1" u="sng">
                <a:solidFill>
                  <a:srgbClr val="CC0000"/>
                </a:solidFill>
                <a:latin typeface="Century Gothic" pitchFamily="32" charset="0"/>
              </a:rPr>
              <a:t>acquisition de connaissances et de savoir faire</a:t>
            </a:r>
            <a:r>
              <a:rPr lang="fr-FR" sz="2400" b="1">
                <a:solidFill>
                  <a:srgbClr val="CC0000"/>
                </a:solidFill>
                <a:latin typeface="Century Gothic" pitchFamily="32" charset="0"/>
              </a:rPr>
              <a:t> </a:t>
            </a:r>
          </a:p>
          <a:p>
            <a:pPr eaLnBrk="1" hangingPunct="1">
              <a:lnSpc>
                <a:spcPct val="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400" b="1">
              <a:solidFill>
                <a:srgbClr val="006699"/>
              </a:solidFill>
              <a:latin typeface="Century Gothic" pitchFamily="32" charset="0"/>
            </a:endParaRPr>
          </a:p>
          <a:p>
            <a:pPr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006699"/>
                </a:solidFill>
                <a:latin typeface="Century Gothic" pitchFamily="32" charset="0"/>
              </a:rPr>
              <a:t>enseignement général et technologique articulés autour de l’enseignement professionnel </a:t>
            </a:r>
          </a:p>
          <a:p>
            <a:pPr eaLnBrk="1" hangingPunct="1">
              <a:lnSpc>
                <a:spcPct val="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400" b="1">
              <a:solidFill>
                <a:srgbClr val="006699"/>
              </a:solidFill>
              <a:latin typeface="Century Gothic" pitchFamily="32" charset="0"/>
            </a:endParaRPr>
          </a:p>
          <a:p>
            <a:pPr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006699"/>
                </a:solidFill>
                <a:latin typeface="Century Gothic" pitchFamily="32" charset="0"/>
              </a:rPr>
              <a:t>T.P. au lycée / mises en situation en entreprise (stages)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136651" y="1557338"/>
            <a:ext cx="7345363" cy="1413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CC0000"/>
                </a:solidFill>
                <a:latin typeface="Impact" pitchFamily="32" charset="0"/>
              </a:rPr>
              <a:t>Qualification</a:t>
            </a:r>
          </a:p>
          <a:p>
            <a:pPr eaLnBrk="1" hangingPunct="1">
              <a:lnSpc>
                <a:spcPct val="7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200">
              <a:solidFill>
                <a:srgbClr val="CC0000"/>
              </a:solidFill>
              <a:latin typeface="Impact" pitchFamily="32" charset="0"/>
            </a:endParaRP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CC0000"/>
                </a:solidFill>
                <a:latin typeface="Impact" pitchFamily="32" charset="0"/>
              </a:rPr>
              <a:t>                                                                       Savoir-faire</a:t>
            </a:r>
            <a:r>
              <a:rPr lang="fr-FR" sz="3200">
                <a:solidFill>
                  <a:srgbClr val="FF0000"/>
                </a:solidFill>
                <a:latin typeface="Impact" pitchFamily="32" charset="0"/>
              </a:rPr>
              <a:t>      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7363" y="2205038"/>
            <a:ext cx="1682750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265239" y="6165851"/>
            <a:ext cx="3887787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FFFF00"/>
                </a:solidFill>
                <a:latin typeface="Century Gothic" pitchFamily="32" charset="0"/>
              </a:rPr>
              <a:t>BAC PROFESSIONNEL</a:t>
            </a:r>
          </a:p>
        </p:txBody>
      </p:sp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188" y="836613"/>
            <a:ext cx="1419225" cy="187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4376739" y="1484314"/>
            <a:ext cx="3947900" cy="576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CC0000"/>
                </a:solidFill>
                <a:latin typeface="Impact" pitchFamily="32" charset="0"/>
              </a:rPr>
              <a:t>Gestes professionnels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4375151" y="3284539"/>
            <a:ext cx="1998448" cy="576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CC0000"/>
                </a:solidFill>
                <a:latin typeface="Impact" pitchFamily="32" charset="0"/>
              </a:rPr>
              <a:t>Savoir être</a:t>
            </a:r>
            <a:r>
              <a:rPr lang="fr-FR" sz="3200">
                <a:solidFill>
                  <a:srgbClr val="FF0000"/>
                </a:solidFill>
                <a:latin typeface="Impact" pitchFamily="32" charset="0"/>
              </a:rPr>
              <a:t>       </a:t>
            </a:r>
          </a:p>
        </p:txBody>
      </p:sp>
      <p:pic>
        <p:nvPicPr>
          <p:cNvPr id="2561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1701" y="1816100"/>
            <a:ext cx="2663825" cy="168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4448176" y="6165851"/>
            <a:ext cx="4824414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ct val="100000"/>
              <a:buFont typeface="Wingdings" charset="2"/>
              <a:buChar char="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FFFFFF"/>
                </a:solidFill>
                <a:latin typeface="Century Gothic" pitchFamily="32" charset="0"/>
              </a:rPr>
              <a:t> </a:t>
            </a:r>
            <a:r>
              <a:rPr lang="fr-FR" sz="2400" b="1">
                <a:solidFill>
                  <a:srgbClr val="FFFF00"/>
                </a:solidFill>
                <a:latin typeface="Century Gothic" pitchFamily="32" charset="0"/>
              </a:rPr>
              <a:t>22 semaines en entreprise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1128713" y="825502"/>
            <a:ext cx="6632575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8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800">
                <a:solidFill>
                  <a:srgbClr val="008000"/>
                </a:solidFill>
                <a:latin typeface="Impact" pitchFamily="32" charset="0"/>
              </a:rPr>
              <a:t>VOIE  PROFESSIONNELLE </a:t>
            </a:r>
          </a:p>
        </p:txBody>
      </p:sp>
      <p:pic>
        <p:nvPicPr>
          <p:cNvPr id="2561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8" y="765177"/>
            <a:ext cx="801687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1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951" y="4237040"/>
            <a:ext cx="239713" cy="30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16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951" y="4975225"/>
            <a:ext cx="239713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17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951" y="5721350"/>
            <a:ext cx="239713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128588" y="125413"/>
            <a:ext cx="1439862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25619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5114" y="-26988"/>
            <a:ext cx="8413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20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13" y="2060577"/>
            <a:ext cx="1808162" cy="191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21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10451" y="2852738"/>
            <a:ext cx="1287463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39724" y="-244402"/>
            <a:ext cx="10655300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60388" y="3751265"/>
            <a:ext cx="6292850" cy="515937"/>
          </a:xfrm>
          <a:prstGeom prst="rect">
            <a:avLst/>
          </a:prstGeom>
          <a:solidFill>
            <a:srgbClr val="99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6628" name="WordArt 3"/>
          <p:cNvSpPr>
            <a:spLocks noChangeArrowheads="1" noChangeShapeType="1" noTextEdit="1"/>
          </p:cNvSpPr>
          <p:nvPr/>
        </p:nvSpPr>
        <p:spPr bwMode="auto">
          <a:xfrm>
            <a:off x="663576" y="3848101"/>
            <a:ext cx="61198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par la voie de l'apprentissage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9" y="3729038"/>
            <a:ext cx="388937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60387" y="950915"/>
            <a:ext cx="4032250" cy="504825"/>
          </a:xfrm>
          <a:prstGeom prst="rect">
            <a:avLst/>
          </a:prstGeom>
          <a:solidFill>
            <a:srgbClr val="99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6631" name="WordArt 6"/>
          <p:cNvSpPr>
            <a:spLocks noChangeArrowheads="1" noChangeShapeType="1" noTextEdit="1"/>
          </p:cNvSpPr>
          <p:nvPr/>
        </p:nvSpPr>
        <p:spPr bwMode="auto">
          <a:xfrm>
            <a:off x="636589" y="1039815"/>
            <a:ext cx="388937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sous statut scolaire</a:t>
            </a:r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920752"/>
            <a:ext cx="388938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273050" y="1484313"/>
            <a:ext cx="9864724" cy="267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CC0000"/>
              </a:buClr>
              <a:buSzPct val="100000"/>
              <a:buFont typeface="Wingdings" charset="2"/>
              <a:buChar char="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400" b="1">
                <a:solidFill>
                  <a:srgbClr val="003300"/>
                </a:solidFill>
                <a:latin typeface="Century Gothic" pitchFamily="32" charset="0"/>
              </a:rPr>
              <a:t> cours au lycée</a:t>
            </a:r>
          </a:p>
          <a:p>
            <a:pPr eaLnBrk="1" hangingPunct="1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000" b="1">
                <a:solidFill>
                  <a:srgbClr val="003300"/>
                </a:solidFill>
                <a:latin typeface="Century Gothic" pitchFamily="32" charset="0"/>
              </a:rPr>
              <a:t>         </a:t>
            </a:r>
            <a:r>
              <a:rPr lang="fr-FR" sz="2000" b="1">
                <a:solidFill>
                  <a:srgbClr val="CC0000"/>
                </a:solidFill>
                <a:latin typeface="Century Gothic" pitchFamily="32" charset="0"/>
              </a:rPr>
              <a:t>enseignement général</a:t>
            </a:r>
          </a:p>
          <a:p>
            <a:pPr eaLnBrk="1" hangingPunct="1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000" b="1">
                <a:solidFill>
                  <a:srgbClr val="CC0000"/>
                </a:solidFill>
                <a:latin typeface="Century Gothic" pitchFamily="32" charset="0"/>
              </a:rPr>
              <a:t>         enseignement technologique et professionnel</a:t>
            </a:r>
          </a:p>
          <a:p>
            <a:pPr eaLnBrk="1" hangingPunct="1">
              <a:lnSpc>
                <a:spcPct val="115000"/>
              </a:lnSpc>
              <a:buClr>
                <a:srgbClr val="CC0000"/>
              </a:buClr>
              <a:buSzPct val="100000"/>
              <a:buFont typeface="Wingdings" charset="2"/>
              <a:buChar char="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400" b="1">
                <a:solidFill>
                  <a:srgbClr val="003300"/>
                </a:solidFill>
                <a:latin typeface="Century Gothic" pitchFamily="32" charset="0"/>
              </a:rPr>
              <a:t> périodes de formation en entreprise :   </a:t>
            </a:r>
          </a:p>
          <a:p>
            <a:pPr eaLnBrk="1" hangingPunct="1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000" b="1">
                <a:solidFill>
                  <a:srgbClr val="003300"/>
                </a:solidFill>
                <a:latin typeface="Century Gothic" pitchFamily="32" charset="0"/>
              </a:rPr>
              <a:t>         </a:t>
            </a:r>
            <a:r>
              <a:rPr lang="fr-FR" sz="2000" b="1">
                <a:solidFill>
                  <a:srgbClr val="CC0000"/>
                </a:solidFill>
                <a:latin typeface="Century Gothic" pitchFamily="32" charset="0"/>
              </a:rPr>
              <a:t>22 semaines sur les 3 ans de Bac Pro</a:t>
            </a:r>
          </a:p>
          <a:p>
            <a:pPr eaLnBrk="1" hangingPunct="1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000" b="1">
                <a:solidFill>
                  <a:srgbClr val="CC0000"/>
                </a:solidFill>
                <a:latin typeface="Century Gothic" pitchFamily="32" charset="0"/>
              </a:rPr>
              <a:t>         12 à 16 semaines sur les 2 ans de CAP</a:t>
            </a:r>
          </a:p>
          <a:p>
            <a:pPr eaLnBrk="1" hangingPunct="1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fr-FR" sz="2000" b="1">
              <a:solidFill>
                <a:srgbClr val="CC0000"/>
              </a:solidFill>
              <a:latin typeface="Century Gothic" pitchFamily="32" charset="0"/>
            </a:endParaRPr>
          </a:p>
        </p:txBody>
      </p:sp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64" y="908052"/>
            <a:ext cx="388937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5" name="WordArt 10"/>
          <p:cNvSpPr>
            <a:spLocks noChangeArrowheads="1" noChangeShapeType="1" noTextEdit="1"/>
          </p:cNvSpPr>
          <p:nvPr/>
        </p:nvSpPr>
        <p:spPr bwMode="auto">
          <a:xfrm>
            <a:off x="5384801" y="1052513"/>
            <a:ext cx="3959225" cy="28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LYCEE PROFESSIONNEL</a:t>
            </a:r>
          </a:p>
        </p:txBody>
      </p:sp>
      <p:pic>
        <p:nvPicPr>
          <p:cNvPr id="2663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4" y="2060575"/>
            <a:ext cx="1508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2408238"/>
            <a:ext cx="1508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465139" y="5589588"/>
            <a:ext cx="9864724" cy="120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CC0000"/>
              </a:buClr>
              <a:buSzPct val="100000"/>
              <a:buFont typeface="Wingdings" charset="2"/>
              <a:buChar char="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400" b="1">
                <a:solidFill>
                  <a:srgbClr val="003300"/>
                </a:solidFill>
                <a:latin typeface="Century Gothic" pitchFamily="32" charset="0"/>
              </a:rPr>
              <a:t> temps partagé</a:t>
            </a:r>
          </a:p>
          <a:p>
            <a:pPr eaLnBrk="1" hangingPunct="1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000" b="1">
                <a:solidFill>
                  <a:srgbClr val="003300"/>
                </a:solidFill>
                <a:latin typeface="Century Gothic" pitchFamily="32" charset="0"/>
              </a:rPr>
              <a:t>         </a:t>
            </a:r>
            <a:r>
              <a:rPr lang="fr-FR" sz="2000" b="1">
                <a:solidFill>
                  <a:srgbClr val="CC0000"/>
                </a:solidFill>
                <a:latin typeface="Century Gothic" pitchFamily="32" charset="0"/>
              </a:rPr>
              <a:t>cours au Centre de Formation d’Apprentis (C.F.A.)</a:t>
            </a:r>
          </a:p>
          <a:p>
            <a:pPr eaLnBrk="1" hangingPunct="1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000" b="1">
                <a:solidFill>
                  <a:srgbClr val="CC0000"/>
                </a:solidFill>
                <a:latin typeface="Century Gothic" pitchFamily="32" charset="0"/>
              </a:rPr>
              <a:t>         travail en Entreprise</a:t>
            </a:r>
          </a:p>
        </p:txBody>
      </p:sp>
      <p:pic>
        <p:nvPicPr>
          <p:cNvPr id="2663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214" y="6165850"/>
            <a:ext cx="1508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40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389" y="6496050"/>
            <a:ext cx="15398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4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0389" y="3716338"/>
            <a:ext cx="388937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42" name="WordArt 17"/>
          <p:cNvSpPr>
            <a:spLocks noChangeArrowheads="1" noChangeShapeType="1" noTextEdit="1"/>
          </p:cNvSpPr>
          <p:nvPr/>
        </p:nvSpPr>
        <p:spPr bwMode="auto">
          <a:xfrm>
            <a:off x="7413626" y="3860802"/>
            <a:ext cx="2219325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ALTERNANCE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488951" y="4305302"/>
            <a:ext cx="2303463" cy="499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eaLnBrk="1" hangingPunct="1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0000CC"/>
                </a:solidFill>
                <a:latin typeface="Century Gothic" pitchFamily="32" charset="0"/>
              </a:rPr>
              <a:t>Statut salarié          </a:t>
            </a:r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1008063" y="4738690"/>
            <a:ext cx="8553450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SzPct val="100000"/>
              <a:buFont typeface="Wingdings" charset="2"/>
              <a:buChar char="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CC0000"/>
                </a:solidFill>
              </a:rPr>
              <a:t> Contrat de 2 ans</a:t>
            </a:r>
            <a:r>
              <a:rPr lang="fr-FR" sz="2200" b="1">
                <a:solidFill>
                  <a:srgbClr val="000000"/>
                </a:solidFill>
              </a:rPr>
              <a:t> vers un </a:t>
            </a:r>
            <a:r>
              <a:rPr lang="fr-FR" sz="2200" b="1">
                <a:solidFill>
                  <a:srgbClr val="0000CC"/>
                </a:solidFill>
              </a:rPr>
              <a:t>CAP</a:t>
            </a: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ct val="100000"/>
              <a:buFont typeface="Wingdings" charset="2"/>
              <a:buChar char="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CC0000"/>
                </a:solidFill>
              </a:rPr>
              <a:t> Contrat de 3 ans</a:t>
            </a:r>
            <a:r>
              <a:rPr lang="fr-FR" sz="2200" b="1">
                <a:solidFill>
                  <a:srgbClr val="000000"/>
                </a:solidFill>
              </a:rPr>
              <a:t> vers le </a:t>
            </a:r>
            <a:r>
              <a:rPr lang="fr-FR" sz="2200" b="1">
                <a:solidFill>
                  <a:srgbClr val="0000CC"/>
                </a:solidFill>
              </a:rPr>
              <a:t>bac professionnel</a:t>
            </a:r>
            <a:r>
              <a:rPr lang="fr-FR" sz="2000" b="1">
                <a:solidFill>
                  <a:srgbClr val="CC0000"/>
                </a:solidFill>
                <a:latin typeface="Century Gothic" pitchFamily="32" charset="0"/>
              </a:rPr>
              <a:t>                        </a:t>
            </a:r>
          </a:p>
        </p:txBody>
      </p:sp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2576514" y="4191001"/>
            <a:ext cx="3671887" cy="637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SzPct val="100000"/>
              <a:buFont typeface="Symbol" pitchFamily="16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0000CC"/>
                </a:solidFill>
                <a:latin typeface="Century Gothic" pitchFamily="32" charset="0"/>
              </a:rPr>
              <a:t> </a:t>
            </a:r>
            <a:r>
              <a:rPr lang="fr-FR" sz="2400" b="1">
                <a:solidFill>
                  <a:srgbClr val="CC0000"/>
                </a:solidFill>
                <a:latin typeface="Century Gothic" pitchFamily="32" charset="0"/>
              </a:rPr>
              <a:t>contrat de travail          </a:t>
            </a:r>
          </a:p>
        </p:txBody>
      </p:sp>
      <p:pic>
        <p:nvPicPr>
          <p:cNvPr id="26646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3154363"/>
            <a:ext cx="1508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47" name="WordArt 22"/>
          <p:cNvSpPr>
            <a:spLocks noChangeArrowheads="1" noChangeShapeType="1" noTextEdit="1"/>
          </p:cNvSpPr>
          <p:nvPr/>
        </p:nvSpPr>
        <p:spPr bwMode="auto">
          <a:xfrm>
            <a:off x="3106738" y="188915"/>
            <a:ext cx="6119812" cy="26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VOIE PRO : 2 MODALITÉS DE FORMATION</a:t>
            </a:r>
          </a:p>
        </p:txBody>
      </p:sp>
      <p:pic>
        <p:nvPicPr>
          <p:cNvPr id="26648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363" y="3500438"/>
            <a:ext cx="1508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7662" y="-301625"/>
            <a:ext cx="10656888" cy="748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WordArt 2"/>
          <p:cNvSpPr>
            <a:spLocks noChangeArrowheads="1" noChangeShapeType="1" noTextEdit="1"/>
          </p:cNvSpPr>
          <p:nvPr/>
        </p:nvSpPr>
        <p:spPr bwMode="auto">
          <a:xfrm>
            <a:off x="3970338" y="188915"/>
            <a:ext cx="39354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Choisir un domaine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2427290"/>
            <a:ext cx="793750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WordArt 4"/>
          <p:cNvSpPr>
            <a:spLocks noChangeArrowheads="1" noChangeShapeType="1" noTextEdit="1"/>
          </p:cNvSpPr>
          <p:nvPr/>
        </p:nvSpPr>
        <p:spPr bwMode="auto">
          <a:xfrm>
            <a:off x="720726" y="3298825"/>
            <a:ext cx="8310563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2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Choisir une spécialité professionnelle</a:t>
            </a:r>
          </a:p>
        </p:txBody>
      </p:sp>
      <p:sp>
        <p:nvSpPr>
          <p:cNvPr id="27654" name="WordArt 5"/>
          <p:cNvSpPr>
            <a:spLocks noChangeArrowheads="1" noChangeShapeType="1" noTextEdit="1"/>
          </p:cNvSpPr>
          <p:nvPr/>
        </p:nvSpPr>
        <p:spPr bwMode="auto">
          <a:xfrm>
            <a:off x="720726" y="3303588"/>
            <a:ext cx="8310563" cy="547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4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Choisir une spécialité professionnelle</a:t>
            </a:r>
          </a:p>
        </p:txBody>
      </p:sp>
      <p:sp>
        <p:nvSpPr>
          <p:cNvPr id="27655" name="WordArt 6"/>
          <p:cNvSpPr>
            <a:spLocks noChangeArrowheads="1" noChangeShapeType="1" noTextEdit="1"/>
          </p:cNvSpPr>
          <p:nvPr/>
        </p:nvSpPr>
        <p:spPr bwMode="auto">
          <a:xfrm>
            <a:off x="849313" y="4962525"/>
            <a:ext cx="8064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2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008000"/>
                </a:solidFill>
                <a:latin typeface="Century Gothic"/>
              </a:rPr>
              <a:t>Bac professionnel : plus de 80 spécialités</a:t>
            </a:r>
          </a:p>
        </p:txBody>
      </p:sp>
      <p:sp>
        <p:nvSpPr>
          <p:cNvPr id="27656" name="WordArt 7"/>
          <p:cNvSpPr>
            <a:spLocks noChangeArrowheads="1" noChangeShapeType="1" noTextEdit="1"/>
          </p:cNvSpPr>
          <p:nvPr/>
        </p:nvSpPr>
        <p:spPr bwMode="auto">
          <a:xfrm>
            <a:off x="849313" y="4962525"/>
            <a:ext cx="8064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4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Bac professionnel : plus de 80 spécialités</a:t>
            </a:r>
          </a:p>
        </p:txBody>
      </p:sp>
      <p:pic>
        <p:nvPicPr>
          <p:cNvPr id="2765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4208465"/>
            <a:ext cx="793750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8" name="WordArt 9"/>
          <p:cNvSpPr>
            <a:spLocks noChangeArrowheads="1" noChangeShapeType="1" noTextEdit="1"/>
          </p:cNvSpPr>
          <p:nvPr/>
        </p:nvSpPr>
        <p:spPr bwMode="auto">
          <a:xfrm>
            <a:off x="1819276" y="5659440"/>
            <a:ext cx="6078538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008000"/>
                </a:solidFill>
                <a:latin typeface="Century Gothic"/>
              </a:rPr>
              <a:t>plus de 200 spécialités de CAP</a:t>
            </a:r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1377951" y="1338263"/>
            <a:ext cx="6985000" cy="93027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7660" name="WordArt 11"/>
          <p:cNvSpPr>
            <a:spLocks noChangeArrowheads="1" noChangeShapeType="1" noTextEdit="1"/>
          </p:cNvSpPr>
          <p:nvPr/>
        </p:nvSpPr>
        <p:spPr bwMode="auto">
          <a:xfrm>
            <a:off x="1674814" y="1577977"/>
            <a:ext cx="6408737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7632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VOIE PROFESSIONNELLE</a:t>
            </a:r>
          </a:p>
        </p:txBody>
      </p:sp>
      <p:sp>
        <p:nvSpPr>
          <p:cNvPr id="27661" name="WordArt 12"/>
          <p:cNvSpPr>
            <a:spLocks noChangeArrowheads="1" noChangeShapeType="1" noTextEdit="1"/>
          </p:cNvSpPr>
          <p:nvPr/>
        </p:nvSpPr>
        <p:spPr bwMode="auto">
          <a:xfrm>
            <a:off x="1674814" y="1576388"/>
            <a:ext cx="6408737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60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VOIE PROFESSIONNELLE</a:t>
            </a:r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128588" y="125413"/>
            <a:ext cx="1439862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2766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4" y="-26988"/>
            <a:ext cx="8413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38138" y="-303213"/>
            <a:ext cx="10656888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WordArt 2"/>
          <p:cNvSpPr>
            <a:spLocks noChangeArrowheads="1" noChangeShapeType="1" noTextEdit="1"/>
          </p:cNvSpPr>
          <p:nvPr/>
        </p:nvSpPr>
        <p:spPr bwMode="auto">
          <a:xfrm>
            <a:off x="3800476" y="188915"/>
            <a:ext cx="393541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Choisir un domaine</a:t>
            </a:r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417515" y="1628775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9FF93"/>
              </a:gs>
              <a:gs pos="50000">
                <a:srgbClr val="FFFFFF"/>
              </a:gs>
              <a:gs pos="100000">
                <a:srgbClr val="C9FF93"/>
              </a:gs>
            </a:gsLst>
            <a:lin ang="2700000" scaled="1"/>
          </a:gradFill>
          <a:ln w="5724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2289176" y="1628775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4E2E0"/>
              </a:gs>
              <a:gs pos="50000">
                <a:srgbClr val="FFFFFF"/>
              </a:gs>
              <a:gs pos="100000">
                <a:srgbClr val="84E2E0"/>
              </a:gs>
            </a:gsLst>
            <a:lin ang="2700000" scaled="1"/>
          </a:gradFill>
          <a:ln w="57240">
            <a:solidFill>
              <a:srgbClr val="1D7775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78" name="WordArt 5"/>
          <p:cNvSpPr>
            <a:spLocks noChangeArrowheads="1" noChangeShapeType="1" noTextEdit="1"/>
          </p:cNvSpPr>
          <p:nvPr/>
        </p:nvSpPr>
        <p:spPr bwMode="auto">
          <a:xfrm>
            <a:off x="558801" y="1949452"/>
            <a:ext cx="13096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AGRICULTURE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ENVIRONNEMENT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AGROALIMENTAIRE</a:t>
            </a:r>
          </a:p>
        </p:txBody>
      </p:sp>
      <p:sp>
        <p:nvSpPr>
          <p:cNvPr id="28679" name="WordArt 6"/>
          <p:cNvSpPr>
            <a:spLocks noChangeArrowheads="1" noChangeShapeType="1" noTextEdit="1"/>
          </p:cNvSpPr>
          <p:nvPr/>
        </p:nvSpPr>
        <p:spPr bwMode="auto">
          <a:xfrm>
            <a:off x="2444751" y="1949452"/>
            <a:ext cx="13096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4568"/>
                </a:solidFill>
                <a:latin typeface="Arial Black"/>
              </a:rPr>
              <a:t>PECHE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4568"/>
                </a:solidFill>
                <a:latin typeface="Arial Black"/>
              </a:rPr>
              <a:t>AQUACULTURE</a:t>
            </a:r>
          </a:p>
        </p:txBody>
      </p:sp>
      <p:sp>
        <p:nvSpPr>
          <p:cNvPr id="28680" name="AutoShape 7"/>
          <p:cNvSpPr>
            <a:spLocks noChangeArrowheads="1"/>
          </p:cNvSpPr>
          <p:nvPr/>
        </p:nvSpPr>
        <p:spPr bwMode="auto">
          <a:xfrm>
            <a:off x="4162426" y="1628775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4D3A8"/>
              </a:gs>
              <a:gs pos="50000">
                <a:srgbClr val="FFFFFF"/>
              </a:gs>
              <a:gs pos="100000">
                <a:srgbClr val="D4D3A8"/>
              </a:gs>
            </a:gsLst>
            <a:lin ang="2700000" scaled="1"/>
          </a:gradFill>
          <a:ln w="57240">
            <a:solidFill>
              <a:srgbClr val="6C6B3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81" name="AutoShape 8"/>
          <p:cNvSpPr>
            <a:spLocks noChangeArrowheads="1"/>
          </p:cNvSpPr>
          <p:nvPr/>
        </p:nvSpPr>
        <p:spPr bwMode="auto">
          <a:xfrm>
            <a:off x="5962651" y="1628775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5D5E3"/>
              </a:gs>
              <a:gs pos="50000">
                <a:srgbClr val="FFFFFF"/>
              </a:gs>
              <a:gs pos="100000">
                <a:srgbClr val="D5D5E3"/>
              </a:gs>
            </a:gsLst>
            <a:lin ang="2700000" scaled="1"/>
          </a:gradFill>
          <a:ln w="5724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82" name="WordArt 9"/>
          <p:cNvSpPr>
            <a:spLocks noChangeArrowheads="1" noChangeShapeType="1" noTextEdit="1"/>
          </p:cNvSpPr>
          <p:nvPr/>
        </p:nvSpPr>
        <p:spPr bwMode="auto">
          <a:xfrm>
            <a:off x="4303714" y="1944690"/>
            <a:ext cx="1309687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484724"/>
                </a:solidFill>
                <a:latin typeface="Arial Black"/>
              </a:rPr>
              <a:t>BATIMENT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484724"/>
                </a:solidFill>
                <a:latin typeface="Arial Black"/>
              </a:rPr>
              <a:t>TRAVAUX PUBLICS</a:t>
            </a:r>
          </a:p>
        </p:txBody>
      </p:sp>
      <p:sp>
        <p:nvSpPr>
          <p:cNvPr id="28683" name="WordArt 10"/>
          <p:cNvSpPr>
            <a:spLocks noChangeArrowheads="1" noChangeShapeType="1" noTextEdit="1"/>
          </p:cNvSpPr>
          <p:nvPr/>
        </p:nvSpPr>
        <p:spPr bwMode="auto">
          <a:xfrm>
            <a:off x="6215064" y="1949452"/>
            <a:ext cx="12255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545454"/>
                </a:solidFill>
                <a:latin typeface="Arial Black"/>
              </a:rPr>
              <a:t>TRAVAIL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545454"/>
                </a:solidFill>
                <a:latin typeface="Arial Black"/>
              </a:rPr>
              <a:t>DES METAUX</a:t>
            </a: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7834314" y="1628775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DE6"/>
              </a:gs>
              <a:gs pos="50000">
                <a:srgbClr val="FFFFFF"/>
              </a:gs>
              <a:gs pos="100000">
                <a:srgbClr val="FFCDE6"/>
              </a:gs>
            </a:gsLst>
            <a:lin ang="2700000" scaled="1"/>
          </a:gradFill>
          <a:ln w="57240">
            <a:solidFill>
              <a:srgbClr val="BC005E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85" name="WordArt 12"/>
          <p:cNvSpPr>
            <a:spLocks noChangeArrowheads="1" noChangeShapeType="1" noTextEdit="1"/>
          </p:cNvSpPr>
          <p:nvPr/>
        </p:nvSpPr>
        <p:spPr bwMode="auto">
          <a:xfrm>
            <a:off x="8035926" y="1949452"/>
            <a:ext cx="13096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BC005E"/>
                </a:solidFill>
                <a:latin typeface="Arial Black"/>
              </a:rPr>
              <a:t>MECANIQUE 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BC005E"/>
                </a:solidFill>
                <a:latin typeface="Arial Black"/>
              </a:rPr>
              <a:t>GENERALE</a:t>
            </a:r>
          </a:p>
          <a:p>
            <a:pPr algn="ctr"/>
            <a:endParaRPr lang="fr-FR" sz="3600" kern="10">
              <a:ln w="9525">
                <a:noFill/>
                <a:round/>
                <a:headEnd/>
                <a:tailEnd/>
              </a:ln>
              <a:solidFill>
                <a:srgbClr val="BC005E"/>
              </a:solidFill>
              <a:latin typeface="Arial Black"/>
            </a:endParaRP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BC005E"/>
                </a:solidFill>
                <a:latin typeface="Arial Black"/>
              </a:rPr>
              <a:t>MAINTENANCE 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BC005E"/>
                </a:solidFill>
                <a:latin typeface="Arial Black"/>
              </a:rPr>
              <a:t>INDUSTRIELLE</a:t>
            </a:r>
          </a:p>
        </p:txBody>
      </p:sp>
      <p:sp>
        <p:nvSpPr>
          <p:cNvPr id="28686" name="AutoShape 13"/>
          <p:cNvSpPr>
            <a:spLocks noChangeArrowheads="1"/>
          </p:cNvSpPr>
          <p:nvPr/>
        </p:nvSpPr>
        <p:spPr bwMode="auto">
          <a:xfrm>
            <a:off x="2289176" y="3357563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57240">
            <a:solidFill>
              <a:srgbClr val="7A3D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87" name="AutoShape 14"/>
          <p:cNvSpPr>
            <a:spLocks noChangeArrowheads="1"/>
          </p:cNvSpPr>
          <p:nvPr/>
        </p:nvSpPr>
        <p:spPr bwMode="auto">
          <a:xfrm>
            <a:off x="4162426" y="3357563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2700000" scaled="1"/>
          </a:gradFill>
          <a:ln w="57240">
            <a:solidFill>
              <a:srgbClr val="5600A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88" name="WordArt 15"/>
          <p:cNvSpPr>
            <a:spLocks noChangeArrowheads="1" noChangeShapeType="1" noTextEdit="1"/>
          </p:cNvSpPr>
          <p:nvPr/>
        </p:nvSpPr>
        <p:spPr bwMode="auto">
          <a:xfrm>
            <a:off x="2444751" y="3629027"/>
            <a:ext cx="13096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7A3D00"/>
                </a:solidFill>
                <a:latin typeface="Arial Black"/>
              </a:rPr>
              <a:t>ELECTRICITE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7A3D00"/>
                </a:solidFill>
                <a:latin typeface="Arial Black"/>
              </a:rPr>
              <a:t>ELECTROTECHNIQUE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7A3D00"/>
                </a:solidFill>
                <a:latin typeface="Arial Black"/>
              </a:rPr>
              <a:t>ELECTRONIQUE</a:t>
            </a:r>
          </a:p>
        </p:txBody>
      </p:sp>
      <p:sp>
        <p:nvSpPr>
          <p:cNvPr id="28689" name="WordArt 16"/>
          <p:cNvSpPr>
            <a:spLocks noChangeArrowheads="1" noChangeShapeType="1" noTextEdit="1"/>
          </p:cNvSpPr>
          <p:nvPr/>
        </p:nvSpPr>
        <p:spPr bwMode="auto">
          <a:xfrm>
            <a:off x="4318000" y="3629027"/>
            <a:ext cx="13096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5600AC"/>
                </a:solidFill>
                <a:latin typeface="Arial Black"/>
              </a:rPr>
              <a:t>INDUSTRIES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5600AC"/>
                </a:solidFill>
                <a:latin typeface="Arial Black"/>
              </a:rPr>
              <a:t>DE PROCESS</a:t>
            </a:r>
          </a:p>
        </p:txBody>
      </p:sp>
      <p:sp>
        <p:nvSpPr>
          <p:cNvPr id="28690" name="AutoShape 17"/>
          <p:cNvSpPr>
            <a:spLocks noChangeArrowheads="1"/>
          </p:cNvSpPr>
          <p:nvPr/>
        </p:nvSpPr>
        <p:spPr bwMode="auto">
          <a:xfrm>
            <a:off x="5962651" y="3357563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2700000" scaled="1"/>
          </a:gradFill>
          <a:ln w="57240">
            <a:solidFill>
              <a:srgbClr val="A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91" name="AutoShape 18"/>
          <p:cNvSpPr>
            <a:spLocks noChangeArrowheads="1"/>
          </p:cNvSpPr>
          <p:nvPr/>
        </p:nvSpPr>
        <p:spPr bwMode="auto">
          <a:xfrm>
            <a:off x="7905751" y="3284538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9FFBF"/>
              </a:gs>
              <a:gs pos="50000">
                <a:srgbClr val="FFFFFF"/>
              </a:gs>
              <a:gs pos="100000">
                <a:srgbClr val="09FFBF"/>
              </a:gs>
            </a:gsLst>
            <a:lin ang="2700000" scaled="1"/>
          </a:gradFill>
          <a:ln w="57240">
            <a:solidFill>
              <a:srgbClr val="00644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92" name="WordArt 19"/>
          <p:cNvSpPr>
            <a:spLocks noChangeArrowheads="1" noChangeShapeType="1" noTextEdit="1"/>
          </p:cNvSpPr>
          <p:nvPr/>
        </p:nvSpPr>
        <p:spPr bwMode="auto">
          <a:xfrm>
            <a:off x="6170613" y="3629027"/>
            <a:ext cx="13096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AC0000"/>
                </a:solidFill>
                <a:latin typeface="Arial Black"/>
              </a:rPr>
              <a:t>PRODUCTION 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AC0000"/>
                </a:solidFill>
                <a:latin typeface="Arial Black"/>
              </a:rPr>
              <a:t>ALIMENTAIRE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AC0000"/>
                </a:solidFill>
                <a:latin typeface="Arial Black"/>
              </a:rPr>
              <a:t>CUISINE</a:t>
            </a:r>
          </a:p>
        </p:txBody>
      </p:sp>
      <p:sp>
        <p:nvSpPr>
          <p:cNvPr id="28693" name="WordArt 20"/>
          <p:cNvSpPr>
            <a:spLocks noChangeArrowheads="1" noChangeShapeType="1" noTextEdit="1"/>
          </p:cNvSpPr>
          <p:nvPr/>
        </p:nvSpPr>
        <p:spPr bwMode="auto">
          <a:xfrm>
            <a:off x="8035926" y="3629025"/>
            <a:ext cx="13096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4835"/>
                </a:solidFill>
                <a:latin typeface="Arial Black"/>
              </a:rPr>
              <a:t>TEXTILE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4835"/>
                </a:solidFill>
                <a:latin typeface="Arial Black"/>
              </a:rPr>
              <a:t>HABILLEMENT</a:t>
            </a:r>
          </a:p>
        </p:txBody>
      </p:sp>
      <p:sp>
        <p:nvSpPr>
          <p:cNvPr id="28694" name="AutoShape 21"/>
          <p:cNvSpPr>
            <a:spLocks noChangeArrowheads="1"/>
          </p:cNvSpPr>
          <p:nvPr/>
        </p:nvSpPr>
        <p:spPr bwMode="auto">
          <a:xfrm>
            <a:off x="417515" y="5084763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92F"/>
              </a:gs>
              <a:gs pos="50000">
                <a:srgbClr val="FFFFFF"/>
              </a:gs>
              <a:gs pos="100000">
                <a:srgbClr val="FFC92F"/>
              </a:gs>
            </a:gsLst>
            <a:lin ang="2700000" scaled="1"/>
          </a:gradFill>
          <a:ln w="57240">
            <a:solidFill>
              <a:srgbClr val="965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95" name="WordArt 22"/>
          <p:cNvSpPr>
            <a:spLocks noChangeArrowheads="1" noChangeShapeType="1" noTextEdit="1"/>
          </p:cNvSpPr>
          <p:nvPr/>
        </p:nvSpPr>
        <p:spPr bwMode="auto">
          <a:xfrm>
            <a:off x="852489" y="5645152"/>
            <a:ext cx="692150" cy="19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744500"/>
                </a:solidFill>
                <a:latin typeface="Arial Black"/>
              </a:rPr>
              <a:t>BOIS</a:t>
            </a:r>
          </a:p>
        </p:txBody>
      </p:sp>
      <p:sp>
        <p:nvSpPr>
          <p:cNvPr id="28696" name="AutoShape 23"/>
          <p:cNvSpPr>
            <a:spLocks noChangeArrowheads="1"/>
          </p:cNvSpPr>
          <p:nvPr/>
        </p:nvSpPr>
        <p:spPr bwMode="auto">
          <a:xfrm>
            <a:off x="2289176" y="5084763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2700000" scaled="1"/>
          </a:gradFill>
          <a:ln w="57240">
            <a:solidFill>
              <a:srgbClr val="00277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97" name="AutoShape 24"/>
          <p:cNvSpPr>
            <a:spLocks noChangeArrowheads="1"/>
          </p:cNvSpPr>
          <p:nvPr/>
        </p:nvSpPr>
        <p:spPr bwMode="auto">
          <a:xfrm>
            <a:off x="4162426" y="5084763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A285"/>
              </a:gs>
              <a:gs pos="50000">
                <a:srgbClr val="FFFFFF"/>
              </a:gs>
              <a:gs pos="100000">
                <a:srgbClr val="FFA285"/>
              </a:gs>
            </a:gsLst>
            <a:lin ang="2700000" scaled="1"/>
          </a:gradFill>
          <a:ln w="5724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698" name="WordArt 25"/>
          <p:cNvSpPr>
            <a:spLocks noChangeArrowheads="1" noChangeShapeType="1" noTextEdit="1"/>
          </p:cNvSpPr>
          <p:nvPr/>
        </p:nvSpPr>
        <p:spPr bwMode="auto">
          <a:xfrm>
            <a:off x="2443163" y="5300663"/>
            <a:ext cx="13096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2776"/>
                </a:solidFill>
                <a:latin typeface="Arial Black"/>
              </a:rPr>
              <a:t>INDUSTRIES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2776"/>
                </a:solidFill>
                <a:latin typeface="Arial Black"/>
              </a:rPr>
              <a:t>GRAPHIQUES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2776"/>
                </a:solidFill>
                <a:latin typeface="Arial Black"/>
              </a:rPr>
              <a:t>COMMUNICATION</a:t>
            </a:r>
          </a:p>
        </p:txBody>
      </p:sp>
      <p:sp>
        <p:nvSpPr>
          <p:cNvPr id="28699" name="WordArt 26"/>
          <p:cNvSpPr>
            <a:spLocks noChangeArrowheads="1" noChangeShapeType="1" noTextEdit="1"/>
          </p:cNvSpPr>
          <p:nvPr/>
        </p:nvSpPr>
        <p:spPr bwMode="auto">
          <a:xfrm>
            <a:off x="4305300" y="5300663"/>
            <a:ext cx="13096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9E2600"/>
                </a:solidFill>
                <a:latin typeface="Arial Black"/>
              </a:rPr>
              <a:t>PARAMEDICAL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9E2600"/>
                </a:solidFill>
                <a:latin typeface="Arial Black"/>
              </a:rPr>
              <a:t>SOCIAL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9E2600"/>
                </a:solidFill>
                <a:latin typeface="Arial Black"/>
              </a:rPr>
              <a:t>SOINS PERSONNELS</a:t>
            </a:r>
          </a:p>
        </p:txBody>
      </p:sp>
      <p:sp>
        <p:nvSpPr>
          <p:cNvPr id="28700" name="AutoShape 27"/>
          <p:cNvSpPr>
            <a:spLocks noChangeArrowheads="1"/>
          </p:cNvSpPr>
          <p:nvPr/>
        </p:nvSpPr>
        <p:spPr bwMode="auto">
          <a:xfrm>
            <a:off x="5962651" y="5084763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A0C0"/>
              </a:gs>
              <a:gs pos="50000">
                <a:srgbClr val="FFFFFF"/>
              </a:gs>
              <a:gs pos="100000">
                <a:srgbClr val="E0A0C0"/>
              </a:gs>
            </a:gsLst>
            <a:lin ang="2700000" scaled="1"/>
          </a:gradFill>
          <a:ln w="5724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701" name="AutoShape 28"/>
          <p:cNvSpPr>
            <a:spLocks noChangeArrowheads="1"/>
          </p:cNvSpPr>
          <p:nvPr/>
        </p:nvSpPr>
        <p:spPr bwMode="auto">
          <a:xfrm>
            <a:off x="7905751" y="5013325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7AFFF"/>
              </a:gs>
              <a:gs pos="50000">
                <a:srgbClr val="FFFFFF"/>
              </a:gs>
              <a:gs pos="100000">
                <a:srgbClr val="D7AFFF"/>
              </a:gs>
            </a:gsLst>
            <a:lin ang="2700000" scaled="1"/>
          </a:gradFill>
          <a:ln w="5724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702" name="WordArt 29"/>
          <p:cNvSpPr>
            <a:spLocks noChangeArrowheads="1" noChangeShapeType="1" noTextEdit="1"/>
          </p:cNvSpPr>
          <p:nvPr/>
        </p:nvSpPr>
        <p:spPr bwMode="auto">
          <a:xfrm>
            <a:off x="6178551" y="5300665"/>
            <a:ext cx="13096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6E2449"/>
                </a:solidFill>
                <a:latin typeface="Arial Black"/>
              </a:rPr>
              <a:t>COMMERCE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6E2449"/>
                </a:solidFill>
                <a:latin typeface="Arial Black"/>
              </a:rPr>
              <a:t>TERTIAIRE DE BUREAU</a:t>
            </a:r>
          </a:p>
        </p:txBody>
      </p:sp>
      <p:sp>
        <p:nvSpPr>
          <p:cNvPr id="28703" name="WordArt 30"/>
          <p:cNvSpPr>
            <a:spLocks noChangeArrowheads="1" noChangeShapeType="1" noTextEdit="1"/>
          </p:cNvSpPr>
          <p:nvPr/>
        </p:nvSpPr>
        <p:spPr bwMode="auto">
          <a:xfrm>
            <a:off x="8035926" y="5300663"/>
            <a:ext cx="13096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TRANSPORT-LOGISTIQUE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HYGIENE-PROPRETE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SECURITE</a:t>
            </a:r>
          </a:p>
        </p:txBody>
      </p:sp>
      <p:sp>
        <p:nvSpPr>
          <p:cNvPr id="28704" name="AutoShape 31"/>
          <p:cNvSpPr>
            <a:spLocks noChangeArrowheads="1"/>
          </p:cNvSpPr>
          <p:nvPr/>
        </p:nvSpPr>
        <p:spPr bwMode="auto">
          <a:xfrm>
            <a:off x="417515" y="3357563"/>
            <a:ext cx="1584325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9E4"/>
              </a:gs>
              <a:gs pos="50000">
                <a:srgbClr val="FFFFFF"/>
              </a:gs>
              <a:gs pos="100000">
                <a:srgbClr val="FFC9E4"/>
              </a:gs>
            </a:gsLst>
            <a:lin ang="2700000" scaled="1"/>
          </a:gradFill>
          <a:ln w="57240">
            <a:solidFill>
              <a:srgbClr val="B8005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28705" name="WordArt 32"/>
          <p:cNvSpPr>
            <a:spLocks noChangeArrowheads="1" noChangeShapeType="1" noTextEdit="1"/>
          </p:cNvSpPr>
          <p:nvPr/>
        </p:nvSpPr>
        <p:spPr bwMode="auto">
          <a:xfrm>
            <a:off x="695326" y="3629025"/>
            <a:ext cx="10064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BC005E"/>
                </a:solidFill>
                <a:latin typeface="Arial Black"/>
              </a:rPr>
              <a:t>MECANIQUE</a:t>
            </a:r>
          </a:p>
        </p:txBody>
      </p:sp>
      <p:sp>
        <p:nvSpPr>
          <p:cNvPr id="28706" name="WordArt 33"/>
          <p:cNvSpPr>
            <a:spLocks noChangeArrowheads="1" noChangeShapeType="1" noTextEdit="1"/>
          </p:cNvSpPr>
          <p:nvPr/>
        </p:nvSpPr>
        <p:spPr bwMode="auto">
          <a:xfrm>
            <a:off x="555625" y="4060827"/>
            <a:ext cx="1309688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BC005E"/>
                </a:solidFill>
                <a:latin typeface="Arial Black"/>
              </a:rPr>
              <a:t>MAINTENANCE VEHICULES</a:t>
            </a:r>
          </a:p>
        </p:txBody>
      </p:sp>
      <p:sp>
        <p:nvSpPr>
          <p:cNvPr id="28707" name="WordArt 34"/>
          <p:cNvSpPr>
            <a:spLocks noChangeArrowheads="1" noChangeShapeType="1" noTextEdit="1"/>
          </p:cNvSpPr>
          <p:nvPr/>
        </p:nvSpPr>
        <p:spPr bwMode="auto">
          <a:xfrm>
            <a:off x="501650" y="846138"/>
            <a:ext cx="8929688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2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Domaines professionnels et Bac Pro correspondants</a:t>
            </a:r>
          </a:p>
        </p:txBody>
      </p:sp>
      <p:sp>
        <p:nvSpPr>
          <p:cNvPr id="28708" name="WordArt 35"/>
          <p:cNvSpPr>
            <a:spLocks noChangeArrowheads="1" noChangeShapeType="1" noTextEdit="1"/>
          </p:cNvSpPr>
          <p:nvPr/>
        </p:nvSpPr>
        <p:spPr bwMode="auto">
          <a:xfrm>
            <a:off x="501650" y="841375"/>
            <a:ext cx="8929688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4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Domaines professionnels et Bac Pro correspondants</a:t>
            </a:r>
          </a:p>
        </p:txBody>
      </p:sp>
      <p:sp>
        <p:nvSpPr>
          <p:cNvPr id="28709" name="Rectangle 36"/>
          <p:cNvSpPr>
            <a:spLocks noChangeArrowheads="1"/>
          </p:cNvSpPr>
          <p:nvPr/>
        </p:nvSpPr>
        <p:spPr bwMode="auto">
          <a:xfrm>
            <a:off x="128588" y="125413"/>
            <a:ext cx="1439862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28710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4" y="-26988"/>
            <a:ext cx="8413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1569" y="228600"/>
            <a:ext cx="86846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sz="2100">
                <a:solidFill>
                  <a:srgbClr val="FFFFFF"/>
                </a:solidFill>
                <a:latin typeface="Comic Sans MS" pitchFamily="64" charset="0"/>
                <a:cs typeface="Arial" charset="0"/>
              </a:rPr>
              <a:t/>
            </a:r>
            <a:br>
              <a:rPr lang="fr-FR" sz="2100">
                <a:solidFill>
                  <a:srgbClr val="FFFFFF"/>
                </a:solidFill>
                <a:latin typeface="Comic Sans MS" pitchFamily="64" charset="0"/>
                <a:cs typeface="Arial" charset="0"/>
              </a:rPr>
            </a:br>
            <a:endParaRPr lang="fr-FR" sz="2100">
              <a:solidFill>
                <a:srgbClr val="FFFFFF"/>
              </a:solidFill>
              <a:latin typeface="Comic Sans MS" pitchFamily="64" charset="0"/>
              <a:cs typeface="Arial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41350" y="1341439"/>
            <a:ext cx="8464451" cy="5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fr-FR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cs typeface="Arial" charset="0"/>
              </a:rPr>
              <a:t>Certaines formations sont soumises à des </a:t>
            </a:r>
            <a:r>
              <a:rPr lang="fr-FR" sz="2000" u="sng" dirty="0">
                <a:solidFill>
                  <a:srgbClr val="000000"/>
                </a:solidFill>
                <a:cs typeface="Arial" charset="0"/>
              </a:rPr>
              <a:t>entretiens d’information</a:t>
            </a:r>
            <a:r>
              <a:rPr lang="fr-FR" sz="2000" dirty="0">
                <a:solidFill>
                  <a:srgbClr val="000000"/>
                </a:solidFill>
                <a:cs typeface="Arial" charset="0"/>
              </a:rPr>
              <a:t> avant d’être traitées par </a:t>
            </a:r>
            <a:r>
              <a:rPr lang="fr-FR" sz="2000" b="1" dirty="0">
                <a:solidFill>
                  <a:srgbClr val="FF0000"/>
                </a:solidFill>
              </a:rPr>
              <a:t>AFFELNET-Lycée</a:t>
            </a:r>
            <a:r>
              <a:rPr lang="fr-FR" sz="2000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fr-FR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cs typeface="Arial" charset="0"/>
              </a:rPr>
              <a:t>Une procédure d’admission supplémentaire est nécessaire pour :</a:t>
            </a:r>
          </a:p>
          <a:p>
            <a:pPr eaLnBrk="1" hangingPunct="1">
              <a:buFont typeface="Arial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 certaines formations professionnelles </a:t>
            </a:r>
            <a:r>
              <a:rPr lang="fr-FR" sz="2000" b="1" dirty="0">
                <a:solidFill>
                  <a:srgbClr val="000000"/>
                </a:solidFill>
              </a:rPr>
              <a:t>(</a:t>
            </a:r>
            <a:r>
              <a:rPr lang="fr-FR" sz="2000" b="1" dirty="0" err="1">
                <a:solidFill>
                  <a:srgbClr val="000000"/>
                </a:solidFill>
              </a:rPr>
              <a:t>PassPRO</a:t>
            </a:r>
            <a:r>
              <a:rPr lang="fr-FR" sz="2000" b="1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 les enseignements d’exploration en 2</a:t>
            </a:r>
            <a:r>
              <a:rPr lang="fr-FR" sz="2000" baseline="30000" dirty="0">
                <a:solidFill>
                  <a:srgbClr val="000000"/>
                </a:solidFill>
              </a:rPr>
              <a:t>nd</a:t>
            </a:r>
            <a:r>
              <a:rPr lang="fr-FR" sz="2000" dirty="0">
                <a:solidFill>
                  <a:srgbClr val="000000"/>
                </a:solidFill>
              </a:rPr>
              <a:t> GT « Création et Culture Design » </a:t>
            </a:r>
            <a:r>
              <a:rPr lang="fr-FR" sz="2000" b="1" dirty="0">
                <a:solidFill>
                  <a:srgbClr val="000000"/>
                </a:solidFill>
              </a:rPr>
              <a:t>(</a:t>
            </a:r>
            <a:r>
              <a:rPr lang="fr-FR" sz="2000" b="1" dirty="0" err="1">
                <a:solidFill>
                  <a:srgbClr val="000000"/>
                </a:solidFill>
              </a:rPr>
              <a:t>PassCCD</a:t>
            </a:r>
            <a:r>
              <a:rPr lang="fr-FR" sz="2000" b="1" dirty="0">
                <a:solidFill>
                  <a:srgbClr val="000000"/>
                </a:solidFill>
              </a:rPr>
              <a:t>) </a:t>
            </a:r>
            <a:r>
              <a:rPr lang="fr-FR" sz="2000" dirty="0">
                <a:solidFill>
                  <a:srgbClr val="000000"/>
                </a:solidFill>
              </a:rPr>
              <a:t>ou « E.A.T.D.D » </a:t>
            </a:r>
            <a:r>
              <a:rPr lang="fr-FR" sz="2000" b="1" dirty="0">
                <a:solidFill>
                  <a:srgbClr val="000000"/>
                </a:solidFill>
              </a:rPr>
              <a:t>(</a:t>
            </a:r>
            <a:r>
              <a:rPr lang="fr-FR" sz="2000" b="1" dirty="0" err="1">
                <a:solidFill>
                  <a:srgbClr val="000000"/>
                </a:solidFill>
              </a:rPr>
              <a:t>PassAGRI</a:t>
            </a:r>
            <a:r>
              <a:rPr lang="fr-FR" sz="2000" b="1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ClrTx/>
              <a:buFontTx/>
              <a:buNone/>
            </a:pPr>
            <a:endParaRPr lang="fr-FR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cs typeface="Arial" charset="0"/>
              </a:rPr>
              <a:t>Généralement, l’élève rédige une lettre motivation et passe un entretien de motivation.</a:t>
            </a:r>
          </a:p>
          <a:p>
            <a:pPr eaLnBrk="1" hangingPunct="1">
              <a:buClrTx/>
              <a:buFontTx/>
              <a:buNone/>
            </a:pPr>
            <a:endParaRPr lang="fr-FR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cs typeface="Arial" charset="0"/>
              </a:rPr>
              <a:t>A l’issue de l’entretien, les candidats obtiennent un </a:t>
            </a:r>
            <a:r>
              <a:rPr lang="fr-FR" sz="2000" b="1" dirty="0">
                <a:solidFill>
                  <a:srgbClr val="000000"/>
                </a:solidFill>
                <a:cs typeface="Arial" charset="0"/>
              </a:rPr>
              <a:t>avis favorable, assez favorable ou réservé</a:t>
            </a:r>
            <a:r>
              <a:rPr lang="fr-FR" sz="2000" dirty="0">
                <a:solidFill>
                  <a:srgbClr val="000000"/>
                </a:solidFill>
                <a:cs typeface="Arial" charset="0"/>
              </a:rPr>
              <a:t> résultant de l’avis des deux établissements (origine et référent).</a:t>
            </a:r>
          </a:p>
          <a:p>
            <a:pPr eaLnBrk="1" hangingPunct="1">
              <a:buClrTx/>
              <a:buFontTx/>
              <a:buNone/>
            </a:pPr>
            <a:endParaRPr lang="fr-FR" sz="2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720709" y="268288"/>
            <a:ext cx="8524654" cy="1022350"/>
            <a:chOff x="419" y="169"/>
            <a:chExt cx="4956" cy="644"/>
          </a:xfrm>
        </p:grpSpPr>
        <p:pic>
          <p:nvPicPr>
            <p:cNvPr id="2048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169"/>
              <a:ext cx="4957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471" y="192"/>
              <a:ext cx="485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sz="4000" dirty="0">
                  <a:solidFill>
                    <a:srgbClr val="FFFFFF"/>
                  </a:solidFill>
                  <a:cs typeface="Arial" charset="0"/>
                </a:rPr>
                <a:t>La procédure </a:t>
              </a:r>
              <a:r>
                <a:rPr lang="fr-FR" sz="4000" dirty="0" err="1" smtClean="0">
                  <a:solidFill>
                    <a:srgbClr val="FFFFFF"/>
                  </a:solidFill>
                  <a:cs typeface="Arial" charset="0"/>
                </a:rPr>
                <a:t>PassPRO</a:t>
              </a:r>
              <a:endParaRPr lang="fr-FR" sz="40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981754" y="5876925"/>
            <a:ext cx="2107082" cy="6477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360">
            <a:solidFill>
              <a:srgbClr val="98B954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Calibri" pitchFamily="32" charset="0"/>
              </a:rPr>
              <a:t>Points bonus pour AFFELNET-Lycée</a:t>
            </a:r>
          </a:p>
        </p:txBody>
      </p:sp>
    </p:spTree>
    <p:extLst>
      <p:ext uri="{BB962C8B-B14F-4D97-AF65-F5344CB8AC3E}">
        <p14:creationId xmlns:p14="http://schemas.microsoft.com/office/powerpoint/2010/main" val="47576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506789" y="6245227"/>
            <a:ext cx="2886075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</a:rPr>
              <a:t>sous réserve de modification en 2013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890" y="-387424"/>
            <a:ext cx="10169260" cy="748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4929189" y="4465640"/>
            <a:ext cx="2260600" cy="86518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FFFF"/>
                </a:solidFill>
                <a:latin typeface="Impact" pitchFamily="32" charset="0"/>
              </a:rPr>
              <a:t>SECONDE PRO</a:t>
            </a:r>
          </a:p>
          <a:p>
            <a:pPr algn="ctr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FFFFFF"/>
                </a:solidFill>
                <a:latin typeface="Arial Narrow" pitchFamily="32" charset="0"/>
              </a:rPr>
              <a:t>Seconde professionnelle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01650" y="5792790"/>
            <a:ext cx="4268788" cy="606425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57240">
            <a:solidFill>
              <a:srgbClr val="4D4D4D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  <a:latin typeface="Arial Black" pitchFamily="32" charset="0"/>
              </a:rPr>
              <a:t>Voie générale et technologique</a:t>
            </a: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565151" y="4498975"/>
            <a:ext cx="3146425" cy="8651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76320">
            <a:solidFill>
              <a:srgbClr val="CC0066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FFFFFF"/>
                </a:solidFill>
                <a:latin typeface="Impact" pitchFamily="32" charset="0"/>
              </a:rPr>
              <a:t>  </a:t>
            </a:r>
            <a:r>
              <a:rPr lang="fr-FR" sz="2800">
                <a:solidFill>
                  <a:srgbClr val="FFFFFF"/>
                </a:solidFill>
                <a:latin typeface="Impact" pitchFamily="32" charset="0"/>
              </a:rPr>
              <a:t>SECONDE  GT  </a:t>
            </a: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FFFFFF"/>
                </a:solidFill>
                <a:latin typeface="Arial Narrow" pitchFamily="32" charset="0"/>
              </a:rPr>
              <a:t>Seconde générale &amp; technologique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039" y="3878263"/>
            <a:ext cx="855662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1764" y="3873502"/>
            <a:ext cx="855662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4" y="3879852"/>
            <a:ext cx="855662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5368925" y="3057527"/>
            <a:ext cx="1408113" cy="79216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1</a:t>
            </a:r>
            <a:r>
              <a:rPr lang="fr-FR" sz="2000" baseline="30000">
                <a:solidFill>
                  <a:srgbClr val="FFFFFF"/>
                </a:solidFill>
                <a:latin typeface="Impact" pitchFamily="32" charset="0"/>
              </a:rPr>
              <a:t>e</a:t>
            </a: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 PRO</a:t>
            </a:r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5376864" y="2112963"/>
            <a:ext cx="1408112" cy="792162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TERMINALE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PRO</a:t>
            </a:r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7816850" y="4460875"/>
            <a:ext cx="1328738" cy="852488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76320">
            <a:solidFill>
              <a:srgbClr val="008000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003300"/>
                </a:solidFill>
                <a:latin typeface="Impact" pitchFamily="32" charset="0"/>
              </a:rPr>
              <a:t>CAP 1</a:t>
            </a:r>
          </a:p>
        </p:txBody>
      </p:sp>
      <p:sp>
        <p:nvSpPr>
          <p:cNvPr id="8205" name="AutoShape 12"/>
          <p:cNvSpPr>
            <a:spLocks noChangeArrowheads="1"/>
          </p:cNvSpPr>
          <p:nvPr/>
        </p:nvSpPr>
        <p:spPr bwMode="auto">
          <a:xfrm>
            <a:off x="7816850" y="2946400"/>
            <a:ext cx="1328738" cy="8636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76320">
            <a:solidFill>
              <a:srgbClr val="008000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003300"/>
                </a:solidFill>
                <a:latin typeface="Impact" pitchFamily="32" charset="0"/>
              </a:rPr>
              <a:t>CAP 2</a:t>
            </a: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8431213" y="5794375"/>
            <a:ext cx="166687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810476" y="1206500"/>
            <a:ext cx="1198449" cy="82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66"/>
                </a:solidFill>
                <a:latin typeface="Impact" pitchFamily="32" charset="0"/>
              </a:rPr>
              <a:t>BAC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66"/>
                </a:solidFill>
                <a:latin typeface="Impact" pitchFamily="32" charset="0"/>
              </a:rPr>
              <a:t>GENERAL</a:t>
            </a:r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2653393" y="1206500"/>
            <a:ext cx="2116369" cy="82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800000"/>
                </a:solidFill>
                <a:latin typeface="Impact" pitchFamily="32" charset="0"/>
              </a:rPr>
              <a:t>BAC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800000"/>
                </a:solidFill>
                <a:latin typeface="Impact" pitchFamily="32" charset="0"/>
              </a:rPr>
              <a:t>TECHNOLOGIQUE</a:t>
            </a:r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5074231" y="1214439"/>
            <a:ext cx="2059412" cy="82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8000"/>
                </a:solidFill>
                <a:latin typeface="Impact" pitchFamily="32" charset="0"/>
              </a:rPr>
              <a:t>BAC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8000"/>
                </a:solidFill>
                <a:latin typeface="Impact" pitchFamily="32" charset="0"/>
              </a:rPr>
              <a:t>PROFESSIONNEL</a:t>
            </a:r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7726396" y="2028825"/>
            <a:ext cx="1569970" cy="737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8000"/>
                </a:solidFill>
                <a:latin typeface="Impact" pitchFamily="32" charset="0"/>
              </a:rPr>
              <a:t>C.A.P.</a:t>
            </a:r>
          </a:p>
          <a:p>
            <a:pPr algn="ctr">
              <a:lnSpc>
                <a:spcPct val="8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entury Gothic" pitchFamily="32" charset="0"/>
              </a:rPr>
              <a:t>CERTIFICAT D’APTITUDE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entury Gothic" pitchFamily="32" charset="0"/>
              </a:rPr>
              <a:t>PROFESSIONNELLE</a:t>
            </a:r>
          </a:p>
        </p:txBody>
      </p:sp>
      <p:sp>
        <p:nvSpPr>
          <p:cNvPr id="8211" name="AutoShape 18"/>
          <p:cNvSpPr>
            <a:spLocks noChangeArrowheads="1"/>
          </p:cNvSpPr>
          <p:nvPr/>
        </p:nvSpPr>
        <p:spPr bwMode="auto">
          <a:xfrm>
            <a:off x="3841751" y="4508500"/>
            <a:ext cx="728663" cy="865188"/>
          </a:xfrm>
          <a:prstGeom prst="roundRect">
            <a:avLst>
              <a:gd name="adj" fmla="val 28935"/>
            </a:avLst>
          </a:prstGeom>
          <a:solidFill>
            <a:srgbClr val="660033"/>
          </a:solidFill>
          <a:ln w="76320">
            <a:solidFill>
              <a:srgbClr val="CC0066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FFFFFF"/>
                </a:solidFill>
                <a:latin typeface="Impact" pitchFamily="32" charset="0"/>
              </a:rPr>
              <a:t>  </a:t>
            </a:r>
            <a:r>
              <a:rPr lang="fr-FR" sz="2400">
                <a:solidFill>
                  <a:srgbClr val="FFFFFF"/>
                </a:solidFill>
                <a:latin typeface="Impact" pitchFamily="32" charset="0"/>
              </a:rPr>
              <a:t>2</a:t>
            </a:r>
            <a:r>
              <a:rPr lang="fr-FR" sz="2400" baseline="30000">
                <a:solidFill>
                  <a:srgbClr val="FFFFFF"/>
                </a:solidFill>
                <a:latin typeface="Impact" pitchFamily="32" charset="0"/>
              </a:rPr>
              <a:t>nde</a:t>
            </a:r>
            <a:r>
              <a:rPr lang="fr-FR" sz="3200">
                <a:solidFill>
                  <a:srgbClr val="FFFFFF"/>
                </a:solidFill>
                <a:latin typeface="Impact" pitchFamily="32" charset="0"/>
              </a:rPr>
              <a:t>   </a:t>
            </a: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FFFFFF"/>
                </a:solidFill>
                <a:latin typeface="Arial Narrow" pitchFamily="32" charset="0"/>
              </a:rPr>
              <a:t>spécifique</a:t>
            </a:r>
          </a:p>
        </p:txBody>
      </p:sp>
      <p:pic>
        <p:nvPicPr>
          <p:cNvPr id="821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89" y="3871913"/>
            <a:ext cx="855662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13" name="AutoShape 20"/>
          <p:cNvSpPr>
            <a:spLocks noChangeArrowheads="1"/>
          </p:cNvSpPr>
          <p:nvPr/>
        </p:nvSpPr>
        <p:spPr bwMode="auto">
          <a:xfrm>
            <a:off x="661988" y="3046413"/>
            <a:ext cx="1627187" cy="792162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76320">
            <a:solidFill>
              <a:srgbClr val="3333CC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1</a:t>
            </a:r>
            <a:r>
              <a:rPr lang="fr-FR" sz="2000" baseline="30000">
                <a:solidFill>
                  <a:srgbClr val="FFFFFF"/>
                </a:solidFill>
                <a:latin typeface="Impact" pitchFamily="32" charset="0"/>
              </a:rPr>
              <a:t>e</a:t>
            </a: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  GENERALE</a:t>
            </a:r>
          </a:p>
        </p:txBody>
      </p:sp>
      <p:sp>
        <p:nvSpPr>
          <p:cNvPr id="8214" name="AutoShape 21"/>
          <p:cNvSpPr>
            <a:spLocks noChangeArrowheads="1"/>
          </p:cNvSpPr>
          <p:nvPr/>
        </p:nvSpPr>
        <p:spPr bwMode="auto">
          <a:xfrm>
            <a:off x="2636838" y="3046413"/>
            <a:ext cx="1917700" cy="7921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76320">
            <a:solidFill>
              <a:srgbClr val="CC0000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  <a:latin typeface="Impact" pitchFamily="32" charset="0"/>
              </a:rPr>
              <a:t>1</a:t>
            </a:r>
            <a:r>
              <a:rPr lang="fr-FR" baseline="30000">
                <a:solidFill>
                  <a:srgbClr val="FFFFFF"/>
                </a:solidFill>
                <a:latin typeface="Impact" pitchFamily="32" charset="0"/>
              </a:rPr>
              <a:t>e</a:t>
            </a:r>
            <a:r>
              <a:rPr lang="fr-FR">
                <a:solidFill>
                  <a:srgbClr val="FFFFFF"/>
                </a:solidFill>
                <a:latin typeface="Impact" pitchFamily="32" charset="0"/>
              </a:rPr>
              <a:t>  TECHNO </a:t>
            </a:r>
            <a:r>
              <a:rPr lang="fr-FR" sz="1400">
                <a:solidFill>
                  <a:srgbClr val="FFFFFF"/>
                </a:solidFill>
                <a:latin typeface="Impact" pitchFamily="32" charset="0"/>
              </a:rPr>
              <a:t>ou BT</a:t>
            </a:r>
          </a:p>
        </p:txBody>
      </p:sp>
      <p:sp>
        <p:nvSpPr>
          <p:cNvPr id="8215" name="AutoShape 22"/>
          <p:cNvSpPr>
            <a:spLocks noChangeArrowheads="1"/>
          </p:cNvSpPr>
          <p:nvPr/>
        </p:nvSpPr>
        <p:spPr bwMode="auto">
          <a:xfrm>
            <a:off x="635001" y="2109788"/>
            <a:ext cx="1627188" cy="792162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76320">
            <a:solidFill>
              <a:srgbClr val="3333CC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TERMINALE</a:t>
            </a:r>
          </a:p>
          <a:p>
            <a:pPr algn="ctr">
              <a:lnSpc>
                <a:spcPct val="10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GENERALE</a:t>
            </a:r>
          </a:p>
        </p:txBody>
      </p:sp>
      <p:sp>
        <p:nvSpPr>
          <p:cNvPr id="8216" name="AutoShape 23"/>
          <p:cNvSpPr>
            <a:spLocks noChangeArrowheads="1"/>
          </p:cNvSpPr>
          <p:nvPr/>
        </p:nvSpPr>
        <p:spPr bwMode="auto">
          <a:xfrm>
            <a:off x="2652714" y="2109788"/>
            <a:ext cx="1917700" cy="7921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76320">
            <a:solidFill>
              <a:srgbClr val="CC0000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  <a:latin typeface="Impact" pitchFamily="32" charset="0"/>
              </a:rPr>
              <a:t>TERMINALE</a:t>
            </a:r>
          </a:p>
          <a:p>
            <a:pPr algn="ctr">
              <a:lnSpc>
                <a:spcPct val="10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  <a:latin typeface="Impact" pitchFamily="32" charset="0"/>
              </a:rPr>
              <a:t>TECHNO </a:t>
            </a:r>
            <a:r>
              <a:rPr lang="fr-FR" sz="1400">
                <a:solidFill>
                  <a:srgbClr val="FFFFFF"/>
                </a:solidFill>
                <a:latin typeface="Impact" pitchFamily="32" charset="0"/>
              </a:rPr>
              <a:t>ou BT</a:t>
            </a:r>
          </a:p>
        </p:txBody>
      </p:sp>
      <p:pic>
        <p:nvPicPr>
          <p:cNvPr id="8217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3886200"/>
            <a:ext cx="855662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18" name="WordArt 25"/>
          <p:cNvSpPr>
            <a:spLocks noChangeArrowheads="1" noChangeShapeType="1" noTextEdit="1"/>
          </p:cNvSpPr>
          <p:nvPr/>
        </p:nvSpPr>
        <p:spPr bwMode="auto">
          <a:xfrm>
            <a:off x="3286126" y="173038"/>
            <a:ext cx="5051424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2 voies de formation après la 3</a:t>
            </a: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8268001" y="50802"/>
            <a:ext cx="666152" cy="391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err="1">
                <a:solidFill>
                  <a:srgbClr val="FFFFFF"/>
                </a:solidFill>
              </a:rPr>
              <a:t>è</a:t>
            </a:r>
            <a:r>
              <a:rPr lang="fr-FR" sz="2000" dirty="0" err="1" smtClean="0">
                <a:solidFill>
                  <a:srgbClr val="FFFFFF"/>
                </a:solidFill>
              </a:rPr>
              <a:t>me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7742791" y="771526"/>
            <a:ext cx="1449870" cy="75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CC"/>
                </a:solidFill>
                <a:latin typeface="Century Gothic" pitchFamily="32" charset="0"/>
              </a:rPr>
              <a:t>Parcours</a:t>
            </a: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CC"/>
                </a:solidFill>
                <a:latin typeface="Century Gothic" pitchFamily="32" charset="0"/>
              </a:rPr>
              <a:t>en 2 ans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635001" y="765176"/>
            <a:ext cx="6711950" cy="42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CC"/>
                </a:solidFill>
                <a:latin typeface="Century Gothic" pitchFamily="32" charset="0"/>
              </a:rPr>
              <a:t>Parcours en 3 ans</a:t>
            </a:r>
          </a:p>
        </p:txBody>
      </p:sp>
      <p:sp>
        <p:nvSpPr>
          <p:cNvPr id="8222" name="AutoShape 29"/>
          <p:cNvSpPr>
            <a:spLocks noChangeArrowheads="1"/>
          </p:cNvSpPr>
          <p:nvPr/>
        </p:nvSpPr>
        <p:spPr bwMode="auto">
          <a:xfrm>
            <a:off x="635001" y="765175"/>
            <a:ext cx="6711950" cy="431800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8223" name="AutoShape 30"/>
          <p:cNvSpPr>
            <a:spLocks noChangeArrowheads="1"/>
          </p:cNvSpPr>
          <p:nvPr/>
        </p:nvSpPr>
        <p:spPr bwMode="auto">
          <a:xfrm>
            <a:off x="7546976" y="765177"/>
            <a:ext cx="1795463" cy="792163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8224" name="AutoShape 31"/>
          <p:cNvSpPr>
            <a:spLocks noChangeArrowheads="1"/>
          </p:cNvSpPr>
          <p:nvPr/>
        </p:nvSpPr>
        <p:spPr bwMode="auto">
          <a:xfrm>
            <a:off x="5032375" y="5797552"/>
            <a:ext cx="4268788" cy="606425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57240">
            <a:solidFill>
              <a:srgbClr val="4D4D4D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  <a:latin typeface="Arial Black" pitchFamily="32" charset="0"/>
              </a:rPr>
              <a:t>Voie professionnelle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1569" y="228600"/>
            <a:ext cx="86846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sz="2100">
                <a:solidFill>
                  <a:srgbClr val="FFFFFF"/>
                </a:solidFill>
                <a:latin typeface="Comic Sans MS" pitchFamily="64" charset="0"/>
                <a:cs typeface="Arial" charset="0"/>
              </a:rPr>
              <a:t/>
            </a:r>
            <a:br>
              <a:rPr lang="fr-FR" sz="2100">
                <a:solidFill>
                  <a:srgbClr val="FFFFFF"/>
                </a:solidFill>
                <a:latin typeface="Comic Sans MS" pitchFamily="64" charset="0"/>
                <a:cs typeface="Arial" charset="0"/>
              </a:rPr>
            </a:br>
            <a:endParaRPr lang="fr-FR" sz="2100">
              <a:solidFill>
                <a:srgbClr val="FFFFFF"/>
              </a:solidFill>
              <a:latin typeface="Comic Sans MS" pitchFamily="64" charset="0"/>
              <a:cs typeface="Arial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80911" y="1484313"/>
            <a:ext cx="4172883" cy="28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fr-FR" sz="2000" b="1" i="1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1.Ebéniste</a:t>
            </a: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2.Accessoiriste réalisateur</a:t>
            </a: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3.Signalétique, enseigne et décor</a:t>
            </a: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4.Aéronautique </a:t>
            </a:r>
            <a:r>
              <a:rPr lang="fr-FR" i="1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option</a:t>
            </a: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avionique</a:t>
            </a:r>
          </a:p>
          <a:p>
            <a:pPr eaLnBrk="1" hangingPunct="1">
              <a:buClrTx/>
              <a:buFontTx/>
              <a:buNone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5.Métiers </a:t>
            </a: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de l'agriculture – Horticulture</a:t>
            </a: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6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.Agent </a:t>
            </a: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de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sécurité</a:t>
            </a:r>
          </a:p>
          <a:p>
            <a:pPr eaLnBrk="1" hangingPunct="1"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7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.Metiers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de l’agriculture</a:t>
            </a: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031198" y="1484313"/>
            <a:ext cx="417288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algn="ctr" eaLnBrk="1" hangingPunct="1">
              <a:buClrTx/>
              <a:buFontTx/>
              <a:buNone/>
            </a:pPr>
            <a:endParaRPr lang="fr-FR" sz="2000" b="1" i="1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4953794" y="1484314"/>
            <a:ext cx="1721" cy="48974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662227" y="1196975"/>
            <a:ext cx="8347486" cy="5286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sz="2800" b="1">
                <a:solidFill>
                  <a:schemeClr val="tx1"/>
                </a:solidFill>
                <a:latin typeface="Calibri" pitchFamily="32" charset="0"/>
              </a:rPr>
              <a:t>Les CAP exigeant une procédure PassPRO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4993357" y="1466850"/>
            <a:ext cx="4172883" cy="16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fr-FR" sz="2000" b="1" i="1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5070759" y="1439863"/>
            <a:ext cx="4172883" cy="47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fr-FR" sz="2000" b="1" i="1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fr-FR" sz="2000" i="1" dirty="0">
                <a:solidFill>
                  <a:srgbClr val="008080"/>
                </a:solidFill>
                <a:latin typeface="Times New Roman" pitchFamily="16" charset="0"/>
                <a:cs typeface="Arial" charset="0"/>
              </a:rPr>
              <a:t>CAP courant : élèves de SEGPA/UPE2A, module MLDS, ULIS, DIMA et relais sont prioritaires</a:t>
            </a:r>
          </a:p>
          <a:p>
            <a:pPr eaLnBrk="1" hangingPunct="1"/>
            <a:r>
              <a:rPr lang="fr-FR" sz="2000" dirty="0">
                <a:solidFill>
                  <a:schemeClr val="tx1"/>
                </a:solidFill>
                <a:latin typeface="Times New Roman" pitchFamily="16" charset="0"/>
                <a:cs typeface="Arial" charset="0"/>
              </a:rPr>
              <a:t>1.Conducteur livreur de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6" charset="0"/>
                <a:cs typeface="Arial" charset="0"/>
              </a:rPr>
              <a:t>marchandises + conducteur </a:t>
            </a:r>
            <a:r>
              <a:rPr lang="fr-FR" sz="2000" dirty="0">
                <a:solidFill>
                  <a:schemeClr val="tx1"/>
                </a:solidFill>
                <a:latin typeface="Times New Roman" pitchFamily="16" charset="0"/>
                <a:cs typeface="Arial" charset="0"/>
              </a:rPr>
              <a:t>routier de marchandises </a:t>
            </a:r>
            <a:r>
              <a:rPr lang="fr-FR" sz="2000" dirty="0">
                <a:solidFill>
                  <a:srgbClr val="FF6600"/>
                </a:solidFill>
                <a:latin typeface="Times New Roman" pitchFamily="16" charset="0"/>
                <a:cs typeface="Arial" charset="0"/>
              </a:rPr>
              <a:t>(2</a:t>
            </a:r>
            <a:r>
              <a:rPr lang="fr-FR" sz="2000" baseline="33000" dirty="0">
                <a:solidFill>
                  <a:srgbClr val="FF6600"/>
                </a:solidFill>
                <a:latin typeface="Times New Roman" pitchFamily="16" charset="0"/>
                <a:cs typeface="Arial" charset="0"/>
              </a:rPr>
              <a:t>nd</a:t>
            </a:r>
            <a:r>
              <a:rPr lang="fr-FR" sz="2000" dirty="0">
                <a:solidFill>
                  <a:srgbClr val="FF6600"/>
                </a:solidFill>
                <a:latin typeface="Times New Roman" pitchFamily="16" charset="0"/>
                <a:cs typeface="Arial" charset="0"/>
              </a:rPr>
              <a:t> POP)</a:t>
            </a:r>
          </a:p>
          <a:p>
            <a:pPr eaLnBrk="1" hangingPunct="1">
              <a:buClrTx/>
              <a:buFontTx/>
              <a:buNone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2.Maintenance </a:t>
            </a: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de véhicules option motocycles</a:t>
            </a:r>
          </a:p>
          <a:p>
            <a:pPr eaLnBrk="1" hangingPunct="1"/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3.Commercialisation </a:t>
            </a: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et services en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hôtel-café-restaurant</a:t>
            </a: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4.Cuisine</a:t>
            </a: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5.Pâtissier</a:t>
            </a: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grpSp>
        <p:nvGrpSpPr>
          <p:cNvPr id="21513" name="Group 3"/>
          <p:cNvGrpSpPr>
            <a:grpSpLocks/>
          </p:cNvGrpSpPr>
          <p:nvPr/>
        </p:nvGrpSpPr>
        <p:grpSpPr bwMode="auto">
          <a:xfrm>
            <a:off x="746509" y="268288"/>
            <a:ext cx="8478213" cy="1022350"/>
            <a:chOff x="434" y="169"/>
            <a:chExt cx="4929" cy="644"/>
          </a:xfrm>
        </p:grpSpPr>
        <p:pic>
          <p:nvPicPr>
            <p:cNvPr id="215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169"/>
              <a:ext cx="4930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15" name="Text Box 5"/>
            <p:cNvSpPr txBox="1">
              <a:spLocks noChangeArrowheads="1"/>
            </p:cNvSpPr>
            <p:nvPr/>
          </p:nvSpPr>
          <p:spPr bwMode="auto">
            <a:xfrm>
              <a:off x="471" y="192"/>
              <a:ext cx="485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sz="4000">
                  <a:solidFill>
                    <a:srgbClr val="FFFFFF"/>
                  </a:solidFill>
                  <a:cs typeface="Arial" charset="0"/>
                </a:rPr>
                <a:t>La procédure PassPRO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001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1569" y="228600"/>
            <a:ext cx="86846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sz="2100">
                <a:solidFill>
                  <a:srgbClr val="FFFFFF"/>
                </a:solidFill>
                <a:latin typeface="Comic Sans MS" pitchFamily="64" charset="0"/>
                <a:cs typeface="Arial" charset="0"/>
              </a:rPr>
              <a:t/>
            </a:r>
            <a:br>
              <a:rPr lang="fr-FR" sz="2100">
                <a:solidFill>
                  <a:srgbClr val="FFFFFF"/>
                </a:solidFill>
                <a:latin typeface="Comic Sans MS" pitchFamily="64" charset="0"/>
                <a:cs typeface="Arial" charset="0"/>
              </a:rPr>
            </a:br>
            <a:endParaRPr lang="fr-FR" sz="2100">
              <a:solidFill>
                <a:srgbClr val="FFFFFF"/>
              </a:solidFill>
              <a:latin typeface="Comic Sans MS" pitchFamily="64" charset="0"/>
              <a:cs typeface="Arial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80911" y="1484313"/>
            <a:ext cx="4172883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algn="ctr" eaLnBrk="1" hangingPunct="1">
              <a:buClrTx/>
              <a:buFontTx/>
              <a:buNone/>
            </a:pPr>
            <a:endParaRPr lang="fr-FR" sz="2000" b="1" i="1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031198" y="1484313"/>
            <a:ext cx="4172883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fr-FR" sz="2000" b="1" i="1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4953794" y="1484314"/>
            <a:ext cx="1721" cy="48974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703509" y="1439864"/>
            <a:ext cx="4172883" cy="5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fr-FR" sz="2000" b="1" i="1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1.Métiers de la mode – vêtements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2.Métiers du cuir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chemeClr val="tx1"/>
                </a:solidFill>
                <a:latin typeface="Times New Roman" pitchFamily="16" charset="0"/>
                <a:cs typeface="Arial" charset="0"/>
              </a:rPr>
              <a:t>3.Réalisation de produits imprimés et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6" charset="0"/>
                <a:cs typeface="Arial" charset="0"/>
              </a:rPr>
              <a:t>plurimédia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6" charset="0"/>
                <a:cs typeface="Arial" charset="0"/>
              </a:rPr>
              <a:t> + Façonnage </a:t>
            </a:r>
            <a:r>
              <a:rPr lang="fr-FR" sz="2000" dirty="0">
                <a:solidFill>
                  <a:schemeClr val="tx1"/>
                </a:solidFill>
                <a:latin typeface="Times New Roman" pitchFamily="16" charset="0"/>
                <a:cs typeface="Arial" charset="0"/>
              </a:rPr>
              <a:t>produits imprimés – routage </a:t>
            </a:r>
            <a:r>
              <a:rPr lang="fr-FR" sz="2000" dirty="0">
                <a:solidFill>
                  <a:srgbClr val="FF6600"/>
                </a:solidFill>
                <a:latin typeface="Times New Roman" pitchFamily="16" charset="0"/>
                <a:cs typeface="Arial" charset="0"/>
              </a:rPr>
              <a:t>(2</a:t>
            </a:r>
            <a:r>
              <a:rPr lang="fr-FR" sz="2000" baseline="33000" dirty="0">
                <a:solidFill>
                  <a:srgbClr val="FF6600"/>
                </a:solidFill>
                <a:latin typeface="Times New Roman" pitchFamily="16" charset="0"/>
                <a:cs typeface="Arial" charset="0"/>
              </a:rPr>
              <a:t>nd</a:t>
            </a:r>
            <a:r>
              <a:rPr lang="fr-FR" sz="2000" dirty="0">
                <a:solidFill>
                  <a:srgbClr val="FF6600"/>
                </a:solidFill>
                <a:latin typeface="Times New Roman" pitchFamily="16" charset="0"/>
                <a:cs typeface="Arial" charset="0"/>
              </a:rPr>
              <a:t> POP)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4.Artisanat et métiers d'art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les 3 </a:t>
            </a:r>
            <a:r>
              <a:rPr lang="fr-FR" i="1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options: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communication visuelles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plurimédia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, Marchandage </a:t>
            </a: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visuel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et Tapisserie d'ameublement </a:t>
            </a: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5.Photographie</a:t>
            </a: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6.Aéronautique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7.Aviation générale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8.Conducteur transport routier marchandises</a:t>
            </a:r>
          </a:p>
          <a:p>
            <a:pPr eaLnBrk="1" hangingPunct="1">
              <a:buClrTx/>
              <a:buFontTx/>
              <a:buNone/>
            </a:pP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5070759" y="1382713"/>
            <a:ext cx="4172883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fr-FR" sz="2000" b="1" i="1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9.Transport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10.Metiers de la restauration</a:t>
            </a: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11.Boulanger pâtissier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12.Métiers de la sécurité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13.Optique – Lunetterie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14.Production horticole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15.Nature jardin paysage foret</a:t>
            </a: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fr-FR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741350" y="1196975"/>
            <a:ext cx="8971871" cy="5286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sz="2800" b="1">
                <a:solidFill>
                  <a:schemeClr val="tx1"/>
                </a:solidFill>
                <a:latin typeface="Calibri" pitchFamily="32" charset="0"/>
              </a:rPr>
              <a:t>Les Bac Pro exigeant une procédure PassPRO</a:t>
            </a:r>
          </a:p>
        </p:txBody>
      </p:sp>
      <p:grpSp>
        <p:nvGrpSpPr>
          <p:cNvPr id="22537" name="Group 3"/>
          <p:cNvGrpSpPr>
            <a:grpSpLocks/>
          </p:cNvGrpSpPr>
          <p:nvPr/>
        </p:nvGrpSpPr>
        <p:grpSpPr bwMode="auto">
          <a:xfrm>
            <a:off x="746509" y="268288"/>
            <a:ext cx="8478213" cy="1022350"/>
            <a:chOff x="434" y="169"/>
            <a:chExt cx="4929" cy="644"/>
          </a:xfrm>
        </p:grpSpPr>
        <p:pic>
          <p:nvPicPr>
            <p:cNvPr id="2253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169"/>
              <a:ext cx="4930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39" name="Text Box 5"/>
            <p:cNvSpPr txBox="1">
              <a:spLocks noChangeArrowheads="1"/>
            </p:cNvSpPr>
            <p:nvPr/>
          </p:nvSpPr>
          <p:spPr bwMode="auto">
            <a:xfrm>
              <a:off x="471" y="192"/>
              <a:ext cx="485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sz="4000">
                  <a:solidFill>
                    <a:srgbClr val="FFFFFF"/>
                  </a:solidFill>
                  <a:cs typeface="Arial" charset="0"/>
                </a:rPr>
                <a:t>La procédure PassPRO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18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298" y="1916832"/>
            <a:ext cx="9105584" cy="1754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Procédure d’orientation et affectation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1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505279" y="6417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AutoShape 1"/>
          <p:cNvSpPr>
            <a:spLocks noChangeArrowheads="1"/>
          </p:cNvSpPr>
          <p:nvPr/>
        </p:nvSpPr>
        <p:spPr bwMode="auto">
          <a:xfrm>
            <a:off x="1282700" y="765175"/>
            <a:ext cx="1298575" cy="522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>
                <a:solidFill>
                  <a:srgbClr val="3333CC"/>
                </a:solidFill>
                <a:cs typeface="Arial" charset="0"/>
              </a:rPr>
              <a:t>2</a:t>
            </a:r>
            <a:r>
              <a:rPr lang="fr-FR" altLang="fr-FR" sz="1600" b="1" baseline="30000" dirty="0">
                <a:solidFill>
                  <a:srgbClr val="3333CC"/>
                </a:solidFill>
                <a:cs typeface="Arial" charset="0"/>
              </a:rPr>
              <a:t>ème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>
                <a:solidFill>
                  <a:srgbClr val="3333CC"/>
                </a:solidFill>
                <a:cs typeface="Arial" charset="0"/>
              </a:rPr>
              <a:t>trimestre</a:t>
            </a:r>
          </a:p>
        </p:txBody>
      </p:sp>
      <p:sp>
        <p:nvSpPr>
          <p:cNvPr id="62" name="AutoShape 2"/>
          <p:cNvSpPr>
            <a:spLocks noChangeArrowheads="1"/>
          </p:cNvSpPr>
          <p:nvPr/>
        </p:nvSpPr>
        <p:spPr bwMode="auto">
          <a:xfrm>
            <a:off x="922338" y="1557338"/>
            <a:ext cx="2016125" cy="522287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demande provisoire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de la famille</a:t>
            </a: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777875" y="2276475"/>
            <a:ext cx="2305050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Propositions provisoires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du conseil de classe</a:t>
            </a:r>
          </a:p>
        </p:txBody>
      </p:sp>
      <p:sp>
        <p:nvSpPr>
          <p:cNvPr id="64" name="AutoShape 4"/>
          <p:cNvSpPr>
            <a:spLocks noChangeArrowheads="1"/>
          </p:cNvSpPr>
          <p:nvPr/>
        </p:nvSpPr>
        <p:spPr bwMode="auto">
          <a:xfrm>
            <a:off x="633413" y="3644900"/>
            <a:ext cx="3024187" cy="2447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b="1" dirty="0">
                <a:solidFill>
                  <a:srgbClr val="000000"/>
                </a:solidFill>
                <a:cs typeface="Arial" charset="0"/>
              </a:rPr>
              <a:t>Procédures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b="1" dirty="0">
                <a:solidFill>
                  <a:srgbClr val="000000"/>
                </a:solidFill>
                <a:cs typeface="Arial" charset="0"/>
              </a:rPr>
              <a:t>d’orientation</a:t>
            </a:r>
          </a:p>
        </p:txBody>
      </p:sp>
      <p:sp>
        <p:nvSpPr>
          <p:cNvPr id="65" name="AutoShape 5"/>
          <p:cNvSpPr>
            <a:spLocks noChangeArrowheads="1"/>
          </p:cNvSpPr>
          <p:nvPr/>
        </p:nvSpPr>
        <p:spPr bwMode="auto">
          <a:xfrm>
            <a:off x="4594225" y="765175"/>
            <a:ext cx="1296988" cy="522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>
                <a:solidFill>
                  <a:srgbClr val="1C340E"/>
                </a:solidFill>
                <a:cs typeface="Arial" charset="0"/>
              </a:rPr>
              <a:t>3</a:t>
            </a:r>
            <a:r>
              <a:rPr lang="fr-FR" altLang="fr-FR" sz="1600" b="1" baseline="30000">
                <a:solidFill>
                  <a:srgbClr val="1C340E"/>
                </a:solidFill>
                <a:cs typeface="Arial" charset="0"/>
              </a:rPr>
              <a:t>ème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>
                <a:solidFill>
                  <a:srgbClr val="1C340E"/>
                </a:solidFill>
                <a:cs typeface="Arial" charset="0"/>
              </a:rPr>
              <a:t>trimestre</a:t>
            </a:r>
          </a:p>
        </p:txBody>
      </p:sp>
      <p:sp>
        <p:nvSpPr>
          <p:cNvPr id="66" name="AutoShape 6"/>
          <p:cNvSpPr>
            <a:spLocks noChangeArrowheads="1"/>
          </p:cNvSpPr>
          <p:nvPr/>
        </p:nvSpPr>
        <p:spPr bwMode="auto">
          <a:xfrm>
            <a:off x="4233863" y="1557338"/>
            <a:ext cx="2016125" cy="522287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demande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de la famille</a:t>
            </a:r>
          </a:p>
        </p:txBody>
      </p:sp>
      <p:sp>
        <p:nvSpPr>
          <p:cNvPr id="67" name="AutoShape 7"/>
          <p:cNvSpPr>
            <a:spLocks noChangeArrowheads="1"/>
          </p:cNvSpPr>
          <p:nvPr/>
        </p:nvSpPr>
        <p:spPr bwMode="auto">
          <a:xfrm>
            <a:off x="4090988" y="2276475"/>
            <a:ext cx="2303462" cy="523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Proposition d’orientation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du conseil de classe</a:t>
            </a:r>
          </a:p>
        </p:txBody>
      </p:sp>
      <p:sp>
        <p:nvSpPr>
          <p:cNvPr id="68" name="AutoShape 8"/>
          <p:cNvSpPr>
            <a:spLocks noChangeArrowheads="1"/>
          </p:cNvSpPr>
          <p:nvPr/>
        </p:nvSpPr>
        <p:spPr bwMode="auto">
          <a:xfrm>
            <a:off x="4522788" y="2997200"/>
            <a:ext cx="1439862" cy="523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accord</a:t>
            </a:r>
          </a:p>
        </p:txBody>
      </p:sp>
      <p:sp>
        <p:nvSpPr>
          <p:cNvPr id="69" name="AutoShape 9"/>
          <p:cNvSpPr>
            <a:spLocks noChangeArrowheads="1"/>
          </p:cNvSpPr>
          <p:nvPr/>
        </p:nvSpPr>
        <p:spPr bwMode="auto">
          <a:xfrm>
            <a:off x="6899275" y="2997200"/>
            <a:ext cx="1439863" cy="5254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désaccord</a:t>
            </a: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4306888" y="5373688"/>
            <a:ext cx="1908175" cy="1127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100" b="1" dirty="0">
                <a:solidFill>
                  <a:srgbClr val="000000"/>
                </a:solidFill>
                <a:cs typeface="Arial" charset="0"/>
              </a:rPr>
              <a:t>Décision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100" b="1" dirty="0">
                <a:solidFill>
                  <a:srgbClr val="000000"/>
                </a:solidFill>
                <a:cs typeface="Arial" charset="0"/>
              </a:rPr>
              <a:t>d’orientation</a:t>
            </a:r>
          </a:p>
        </p:txBody>
      </p:sp>
      <p:sp>
        <p:nvSpPr>
          <p:cNvPr id="71" name="AutoShape 11"/>
          <p:cNvSpPr>
            <a:spLocks noChangeArrowheads="1"/>
          </p:cNvSpPr>
          <p:nvPr/>
        </p:nvSpPr>
        <p:spPr bwMode="auto">
          <a:xfrm>
            <a:off x="6178550" y="3644900"/>
            <a:ext cx="2879725" cy="522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entretien chef d’établissement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et famille</a:t>
            </a:r>
          </a:p>
        </p:txBody>
      </p:sp>
      <p:sp>
        <p:nvSpPr>
          <p:cNvPr id="72" name="AutoShape 12"/>
          <p:cNvSpPr>
            <a:spLocks noChangeArrowheads="1"/>
          </p:cNvSpPr>
          <p:nvPr/>
        </p:nvSpPr>
        <p:spPr bwMode="auto">
          <a:xfrm>
            <a:off x="7546975" y="5661025"/>
            <a:ext cx="1854200" cy="5222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601A"/>
              </a:gs>
              <a:gs pos="100000">
                <a:srgbClr val="CCCCF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>
                <a:solidFill>
                  <a:srgbClr val="000000"/>
                </a:solidFill>
                <a:cs typeface="Arial" charset="0"/>
              </a:rPr>
              <a:t>Commission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>
                <a:solidFill>
                  <a:srgbClr val="000000"/>
                </a:solidFill>
                <a:cs typeface="Arial" charset="0"/>
              </a:rPr>
              <a:t>d’appel</a:t>
            </a:r>
          </a:p>
        </p:txBody>
      </p:sp>
      <p:sp>
        <p:nvSpPr>
          <p:cNvPr id="73" name="AutoShape 13"/>
          <p:cNvSpPr>
            <a:spLocks noChangeArrowheads="1"/>
          </p:cNvSpPr>
          <p:nvPr/>
        </p:nvSpPr>
        <p:spPr bwMode="auto">
          <a:xfrm>
            <a:off x="6126163" y="4643438"/>
            <a:ext cx="1260475" cy="5222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accord</a:t>
            </a:r>
          </a:p>
        </p:txBody>
      </p:sp>
      <p:sp>
        <p:nvSpPr>
          <p:cNvPr id="74" name="AutoShape 14"/>
          <p:cNvSpPr>
            <a:spLocks noChangeArrowheads="1"/>
          </p:cNvSpPr>
          <p:nvPr/>
        </p:nvSpPr>
        <p:spPr bwMode="auto">
          <a:xfrm>
            <a:off x="7834313" y="4581525"/>
            <a:ext cx="1260475" cy="523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cs typeface="Arial" charset="0"/>
              </a:rPr>
              <a:t>désaccord</a:t>
            </a:r>
          </a:p>
        </p:txBody>
      </p:sp>
      <p:cxnSp>
        <p:nvCxnSpPr>
          <p:cNvPr id="75" name="AutoShape 15"/>
          <p:cNvCxnSpPr>
            <a:cxnSpLocks noChangeShapeType="1"/>
            <a:stCxn id="61" idx="2"/>
            <a:endCxn id="62" idx="0"/>
          </p:cNvCxnSpPr>
          <p:nvPr/>
        </p:nvCxnSpPr>
        <p:spPr bwMode="auto">
          <a:xfrm rot="5400000">
            <a:off x="1796256" y="1420020"/>
            <a:ext cx="269875" cy="4762"/>
          </a:xfrm>
          <a:prstGeom prst="bentConnector3">
            <a:avLst>
              <a:gd name="adj1" fmla="val 52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AutoShape 16"/>
          <p:cNvCxnSpPr>
            <a:cxnSpLocks noChangeShapeType="1"/>
            <a:stCxn id="62" idx="2"/>
            <a:endCxn id="63" idx="0"/>
          </p:cNvCxnSpPr>
          <p:nvPr/>
        </p:nvCxnSpPr>
        <p:spPr bwMode="auto">
          <a:xfrm rot="5400000">
            <a:off x="1832769" y="2177256"/>
            <a:ext cx="196850" cy="1588"/>
          </a:xfrm>
          <a:prstGeom prst="bentConnector2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AutoShape 17"/>
          <p:cNvCxnSpPr>
            <a:cxnSpLocks noChangeShapeType="1"/>
            <a:stCxn id="65" idx="2"/>
            <a:endCxn id="66" idx="0"/>
          </p:cNvCxnSpPr>
          <p:nvPr/>
        </p:nvCxnSpPr>
        <p:spPr bwMode="auto">
          <a:xfrm rot="5400000">
            <a:off x="5107781" y="1421607"/>
            <a:ext cx="269875" cy="1588"/>
          </a:xfrm>
          <a:prstGeom prst="bentConnector3">
            <a:avLst>
              <a:gd name="adj1" fmla="val 52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AutoShape 18"/>
          <p:cNvCxnSpPr>
            <a:cxnSpLocks noChangeShapeType="1"/>
            <a:stCxn id="66" idx="2"/>
            <a:endCxn id="67" idx="0"/>
          </p:cNvCxnSpPr>
          <p:nvPr/>
        </p:nvCxnSpPr>
        <p:spPr bwMode="auto">
          <a:xfrm rot="16200000" flipH="1">
            <a:off x="5144294" y="2177256"/>
            <a:ext cx="196850" cy="1588"/>
          </a:xfrm>
          <a:prstGeom prst="bentConnector3">
            <a:avLst>
              <a:gd name="adj1" fmla="val 4990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AutoShape 19"/>
          <p:cNvCxnSpPr>
            <a:cxnSpLocks noChangeShapeType="1"/>
            <a:stCxn id="67" idx="2"/>
            <a:endCxn id="68" idx="0"/>
          </p:cNvCxnSpPr>
          <p:nvPr/>
        </p:nvCxnSpPr>
        <p:spPr bwMode="auto">
          <a:xfrm rot="5400000">
            <a:off x="5144294" y="2897981"/>
            <a:ext cx="196850" cy="1588"/>
          </a:xfrm>
          <a:prstGeom prst="bentConnector2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AutoShape 20"/>
          <p:cNvCxnSpPr>
            <a:cxnSpLocks noChangeShapeType="1"/>
            <a:stCxn id="69" idx="2"/>
            <a:endCxn id="71" idx="0"/>
          </p:cNvCxnSpPr>
          <p:nvPr/>
        </p:nvCxnSpPr>
        <p:spPr bwMode="auto">
          <a:xfrm rot="5400000">
            <a:off x="7558088" y="3582988"/>
            <a:ext cx="122237" cy="1587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AutoShape 21"/>
          <p:cNvCxnSpPr>
            <a:cxnSpLocks noChangeShapeType="1"/>
            <a:stCxn id="74" idx="2"/>
            <a:endCxn id="72" idx="0"/>
          </p:cNvCxnSpPr>
          <p:nvPr/>
        </p:nvCxnSpPr>
        <p:spPr bwMode="auto">
          <a:xfrm rot="16200000" flipH="1">
            <a:off x="8191500" y="5378450"/>
            <a:ext cx="555625" cy="9525"/>
          </a:xfrm>
          <a:prstGeom prst="bentConnector3">
            <a:avLst>
              <a:gd name="adj1" fmla="val 50028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AutoShape 22"/>
          <p:cNvCxnSpPr>
            <a:cxnSpLocks noChangeShapeType="1"/>
            <a:stCxn id="71" idx="2"/>
            <a:endCxn id="74" idx="1"/>
          </p:cNvCxnSpPr>
          <p:nvPr/>
        </p:nvCxnSpPr>
        <p:spPr bwMode="auto">
          <a:xfrm rot="16200000" flipH="1">
            <a:off x="7388225" y="4397376"/>
            <a:ext cx="676275" cy="215900"/>
          </a:xfrm>
          <a:prstGeom prst="bentConnector2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AutoShape 23"/>
          <p:cNvCxnSpPr>
            <a:cxnSpLocks noChangeShapeType="1"/>
            <a:stCxn id="71" idx="1"/>
            <a:endCxn id="73" idx="1"/>
          </p:cNvCxnSpPr>
          <p:nvPr/>
        </p:nvCxnSpPr>
        <p:spPr bwMode="auto">
          <a:xfrm flipH="1">
            <a:off x="6124575" y="3905250"/>
            <a:ext cx="55563" cy="998538"/>
          </a:xfrm>
          <a:prstGeom prst="bentConnector3">
            <a:avLst>
              <a:gd name="adj1" fmla="val 53219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AutoShape 27"/>
          <p:cNvCxnSpPr>
            <a:cxnSpLocks noChangeShapeType="1"/>
            <a:stCxn id="68" idx="3"/>
            <a:endCxn id="69" idx="1"/>
          </p:cNvCxnSpPr>
          <p:nvPr/>
        </p:nvCxnSpPr>
        <p:spPr bwMode="auto">
          <a:xfrm>
            <a:off x="5962650" y="3259138"/>
            <a:ext cx="936625" cy="1587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AutoShape 28"/>
          <p:cNvCxnSpPr>
            <a:cxnSpLocks noChangeShapeType="1"/>
            <a:stCxn id="68" idx="2"/>
            <a:endCxn id="70" idx="0"/>
          </p:cNvCxnSpPr>
          <p:nvPr/>
        </p:nvCxnSpPr>
        <p:spPr bwMode="auto">
          <a:xfrm rot="16200000" flipH="1">
            <a:off x="4325143" y="4437857"/>
            <a:ext cx="1852613" cy="19050"/>
          </a:xfrm>
          <a:prstGeom prst="bentConnector3">
            <a:avLst>
              <a:gd name="adj1" fmla="val 48968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AutoShape 29"/>
          <p:cNvCxnSpPr>
            <a:cxnSpLocks noChangeShapeType="1"/>
            <a:stCxn id="72" idx="1"/>
            <a:endCxn id="70" idx="3"/>
          </p:cNvCxnSpPr>
          <p:nvPr/>
        </p:nvCxnSpPr>
        <p:spPr bwMode="auto">
          <a:xfrm flipH="1">
            <a:off x="6213475" y="5921375"/>
            <a:ext cx="1335088" cy="15875"/>
          </a:xfrm>
          <a:prstGeom prst="bentConnector3">
            <a:avLst>
              <a:gd name="adj1" fmla="val 4853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AutoShape 30"/>
          <p:cNvCxnSpPr>
            <a:cxnSpLocks noChangeShapeType="1"/>
            <a:stCxn id="73" idx="1"/>
            <a:endCxn id="70" idx="0"/>
          </p:cNvCxnSpPr>
          <p:nvPr/>
        </p:nvCxnSpPr>
        <p:spPr bwMode="auto">
          <a:xfrm flipH="1">
            <a:off x="5259388" y="4903788"/>
            <a:ext cx="868362" cy="469900"/>
          </a:xfrm>
          <a:prstGeom prst="bentConnector2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2001466" y="188640"/>
            <a:ext cx="591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Calendrier orientation  Classe 3</a:t>
            </a:r>
            <a:r>
              <a:rPr lang="fr-FR" sz="24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94" name="AutoShape 25"/>
          <p:cNvCxnSpPr>
            <a:cxnSpLocks noChangeShapeType="1"/>
            <a:stCxn id="61" idx="3"/>
            <a:endCxn id="65" idx="1"/>
          </p:cNvCxnSpPr>
          <p:nvPr/>
        </p:nvCxnSpPr>
        <p:spPr bwMode="auto">
          <a:xfrm>
            <a:off x="2581275" y="1026319"/>
            <a:ext cx="2012950" cy="12700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3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7370" y="1556792"/>
            <a:ext cx="8136904" cy="498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solidFill>
                  <a:srgbClr val="C00000"/>
                </a:solidFill>
                <a:cs typeface="Arial" charset="0"/>
              </a:rPr>
              <a:t>Il ne faut pas confondre </a:t>
            </a:r>
            <a:r>
              <a:rPr lang="fr-FR" altLang="fr-FR" sz="2400" b="1" u="sng" dirty="0">
                <a:solidFill>
                  <a:srgbClr val="C00000"/>
                </a:solidFill>
                <a:cs typeface="Arial" charset="0"/>
              </a:rPr>
              <a:t>orientation</a:t>
            </a:r>
            <a:r>
              <a:rPr lang="fr-FR" altLang="fr-FR" sz="2400" b="1" dirty="0">
                <a:solidFill>
                  <a:srgbClr val="C00000"/>
                </a:solidFill>
                <a:cs typeface="Arial" charset="0"/>
              </a:rPr>
              <a:t> et </a:t>
            </a:r>
            <a:r>
              <a:rPr lang="fr-FR" altLang="fr-FR" sz="2400" b="1" u="sng" dirty="0">
                <a:solidFill>
                  <a:srgbClr val="C00000"/>
                </a:solidFill>
                <a:cs typeface="Arial" charset="0"/>
              </a:rPr>
              <a:t>affectation</a:t>
            </a:r>
          </a:p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cs typeface="Times New Roman" pitchFamily="18" charset="0"/>
              </a:rPr>
              <a:t>La décision d'orientation ne signifie pas inscription automatique dans un </a:t>
            </a:r>
            <a:r>
              <a:rPr lang="fr-FR" altLang="fr-FR" b="1" dirty="0" smtClean="0">
                <a:solidFill>
                  <a:schemeClr val="tx1"/>
                </a:solidFill>
                <a:cs typeface="Times New Roman" pitchFamily="18" charset="0"/>
              </a:rPr>
              <a:t>établissement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cs typeface="Times New Roman" pitchFamily="18" charset="0"/>
              </a:rPr>
              <a:t>Il faut obligatoirement formuler des vœux </a:t>
            </a:r>
            <a:r>
              <a:rPr lang="fr-FR" altLang="fr-FR" b="1" dirty="0" smtClean="0">
                <a:solidFill>
                  <a:schemeClr val="tx1"/>
                </a:solidFill>
                <a:cs typeface="Times New Roman" pitchFamily="18" charset="0"/>
              </a:rPr>
              <a:t>d'affectation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cs typeface="Times New Roman" pitchFamily="18" charset="0"/>
              </a:rPr>
              <a:t>Dans l'académie de Versailles, la procédure d'affectation AFFELNET est informatisée.</a:t>
            </a:r>
          </a:p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>
              <a:solidFill>
                <a:srgbClr val="FFFFFF"/>
              </a:solidFill>
            </a:endParaRPr>
          </a:p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>
              <a:solidFill>
                <a:srgbClr val="FFFFFF"/>
              </a:solidFill>
            </a:endParaRPr>
          </a:p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cs typeface="Times New Roman" pitchFamily="18" charset="0"/>
              </a:rPr>
              <a:t>L’élève peut formuler jusqu’à</a:t>
            </a:r>
            <a:r>
              <a:rPr lang="fr-FR" altLang="fr-FR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fr-FR" altLang="fr-FR" b="1" dirty="0">
                <a:solidFill>
                  <a:srgbClr val="C00000"/>
                </a:solidFill>
                <a:cs typeface="Times New Roman" pitchFamily="18" charset="0"/>
              </a:rPr>
              <a:t>5</a:t>
            </a:r>
            <a:r>
              <a:rPr lang="fr-FR" altLang="fr-FR" b="1" dirty="0">
                <a:solidFill>
                  <a:srgbClr val="C00000"/>
                </a:solidFill>
                <a:cs typeface="Arial" charset="0"/>
              </a:rPr>
              <a:t> vœux</a:t>
            </a:r>
            <a:r>
              <a:rPr lang="fr-FR" altLang="fr-FR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solidFill>
                  <a:srgbClr val="C00000"/>
                </a:solidFill>
                <a:cs typeface="Arial" charset="0"/>
              </a:rPr>
              <a:t>1 vœu = 1 formation + 1 établissement</a:t>
            </a:r>
          </a:p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>
              <a:solidFill>
                <a:srgbClr val="FFFFFF"/>
              </a:solidFill>
              <a:cs typeface="Times New Roman" pitchFamily="18" charset="0"/>
            </a:endParaRPr>
          </a:p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cs typeface="Times New Roman" pitchFamily="18" charset="0"/>
              </a:rPr>
              <a:t>Ex : Seconde GT au lycée G. de Nerval à LUZARCHES</a:t>
            </a:r>
          </a:p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cs typeface="Times New Roman" pitchFamily="18" charset="0"/>
              </a:rPr>
              <a:t>       Seconde Pro Commerce au lycée Jean Mermoz de MONTSOULT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1" y="0"/>
            <a:ext cx="9907588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L’affectation</a:t>
            </a:r>
          </a:p>
          <a:p>
            <a:pPr algn="ctr"/>
            <a:endParaRPr lang="fr-FR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8130" y="4077072"/>
            <a:ext cx="1283803" cy="1184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04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5402" y="1412776"/>
            <a:ext cx="625495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FF0000"/>
                </a:solidFill>
                <a:cs typeface="Arial" charset="0"/>
              </a:rPr>
              <a:t>1 vœu = 2nde GT + 1 établissement 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rgbClr val="000000"/>
                </a:solidFill>
                <a:cs typeface="Arial" charset="0"/>
              </a:rPr>
              <a:t>(quand les enseignements d'exploration sont courants)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dirty="0">
              <a:solidFill>
                <a:srgbClr val="000000"/>
              </a:solidFill>
              <a:cs typeface="Arial" charset="0"/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45000" y="2780928"/>
            <a:ext cx="736842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solidFill>
                  <a:schemeClr val="accent1"/>
                </a:solidFill>
                <a:cs typeface="Arial" charset="0"/>
              </a:rPr>
              <a:t>L’élève dispose d’une priorité dans </a:t>
            </a:r>
            <a:r>
              <a:rPr lang="fr-FR" altLang="fr-FR" sz="2400" b="1" dirty="0" smtClean="0">
                <a:solidFill>
                  <a:schemeClr val="accent1"/>
                </a:solidFill>
                <a:cs typeface="Arial" charset="0"/>
              </a:rPr>
              <a:t>Le</a:t>
            </a:r>
            <a:r>
              <a:rPr lang="fr-FR" altLang="fr-FR" sz="2400" b="1" dirty="0">
                <a:solidFill>
                  <a:schemeClr val="accent1"/>
                </a:solidFill>
                <a:cs typeface="Arial" charset="0"/>
              </a:rPr>
              <a:t>(s) lycée(s) </a:t>
            </a:r>
            <a:endParaRPr lang="fr-FR" altLang="fr-FR" sz="2400" b="1" dirty="0" smtClean="0">
              <a:solidFill>
                <a:schemeClr val="accent1"/>
              </a:solidFill>
              <a:cs typeface="Arial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 smtClean="0">
                <a:solidFill>
                  <a:schemeClr val="accent1"/>
                </a:solidFill>
                <a:cs typeface="Arial" charset="0"/>
              </a:rPr>
              <a:t>de </a:t>
            </a:r>
            <a:r>
              <a:rPr lang="fr-FR" altLang="fr-FR" sz="2400" b="1" dirty="0">
                <a:solidFill>
                  <a:schemeClr val="accent1"/>
                </a:solidFill>
                <a:cs typeface="Arial" charset="0"/>
              </a:rPr>
              <a:t>sa zone de desserte.</a:t>
            </a:r>
          </a:p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>
              <a:solidFill>
                <a:schemeClr val="accent1"/>
              </a:solidFill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13434" y="4365104"/>
            <a:ext cx="75460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solidFill>
                  <a:srgbClr val="4F81BD"/>
                </a:solidFill>
                <a:cs typeface="Arial" charset="0"/>
              </a:rPr>
              <a:t>Pour être assuré d’une affectation,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solidFill>
                  <a:srgbClr val="4F81BD"/>
                </a:solidFill>
                <a:cs typeface="Arial" charset="0"/>
              </a:rPr>
              <a:t>il est impératif de demander le(s) lycée(s) de sa zone de desserte, </a:t>
            </a:r>
            <a:r>
              <a:rPr lang="fr-FR" altLang="fr-FR" sz="2400" b="1" u="sng" dirty="0">
                <a:solidFill>
                  <a:srgbClr val="4F81BD"/>
                </a:solidFill>
                <a:cs typeface="Arial" charset="0"/>
              </a:rPr>
              <a:t>au moins en dernier vœu</a:t>
            </a:r>
          </a:p>
          <a:p>
            <a:endParaRPr lang="fr-FR" sz="2000" dirty="0">
              <a:solidFill>
                <a:srgbClr val="4F81BD"/>
              </a:solidFill>
            </a:endParaRPr>
          </a:p>
        </p:txBody>
      </p:sp>
      <p:sp>
        <p:nvSpPr>
          <p:cNvPr id="5" name="Freeform 6"/>
          <p:cNvSpPr>
            <a:spLocks noChangeArrowheads="1"/>
          </p:cNvSpPr>
          <p:nvPr/>
        </p:nvSpPr>
        <p:spPr bwMode="auto">
          <a:xfrm>
            <a:off x="921346" y="2852936"/>
            <a:ext cx="544512" cy="511175"/>
          </a:xfrm>
          <a:custGeom>
            <a:avLst/>
            <a:gdLst>
              <a:gd name="T0" fmla="*/ 2147483647 w 529"/>
              <a:gd name="T1" fmla="*/ 0 h 707"/>
              <a:gd name="T2" fmla="*/ 2147483647 w 529"/>
              <a:gd name="T3" fmla="*/ 2147483647 h 707"/>
              <a:gd name="T4" fmla="*/ 2147483647 w 529"/>
              <a:gd name="T5" fmla="*/ 2147483647 h 707"/>
              <a:gd name="T6" fmla="*/ 2147483647 w 529"/>
              <a:gd name="T7" fmla="*/ 2147483647 h 707"/>
              <a:gd name="T8" fmla="*/ 2147483647 w 529"/>
              <a:gd name="T9" fmla="*/ 2147483647 h 707"/>
              <a:gd name="T10" fmla="*/ 2147483647 w 529"/>
              <a:gd name="T11" fmla="*/ 2147483647 h 707"/>
              <a:gd name="T12" fmla="*/ 2147483647 w 529"/>
              <a:gd name="T13" fmla="*/ 2147483647 h 707"/>
              <a:gd name="T14" fmla="*/ 2147483647 w 529"/>
              <a:gd name="T15" fmla="*/ 2147483647 h 707"/>
              <a:gd name="T16" fmla="*/ 2147483647 w 529"/>
              <a:gd name="T17" fmla="*/ 2147483647 h 707"/>
              <a:gd name="T18" fmla="*/ 2147483647 w 529"/>
              <a:gd name="T19" fmla="*/ 2147483647 h 707"/>
              <a:gd name="T20" fmla="*/ 2147483647 w 529"/>
              <a:gd name="T21" fmla="*/ 2147483647 h 707"/>
              <a:gd name="T22" fmla="*/ 2147483647 w 529"/>
              <a:gd name="T23" fmla="*/ 2147483647 h 707"/>
              <a:gd name="T24" fmla="*/ 2147483647 w 529"/>
              <a:gd name="T25" fmla="*/ 2147483647 h 707"/>
              <a:gd name="T26" fmla="*/ 2147483647 w 529"/>
              <a:gd name="T27" fmla="*/ 2147483647 h 707"/>
              <a:gd name="T28" fmla="*/ 2147483647 w 529"/>
              <a:gd name="T29" fmla="*/ 2147483647 h 707"/>
              <a:gd name="T30" fmla="*/ 2147483647 w 529"/>
              <a:gd name="T31" fmla="*/ 2147483647 h 707"/>
              <a:gd name="T32" fmla="*/ 0 w 529"/>
              <a:gd name="T33" fmla="*/ 2147483647 h 707"/>
              <a:gd name="T34" fmla="*/ 0 w 529"/>
              <a:gd name="T35" fmla="*/ 2147483647 h 707"/>
              <a:gd name="T36" fmla="*/ 2147483647 w 529"/>
              <a:gd name="T37" fmla="*/ 2147483647 h 707"/>
              <a:gd name="T38" fmla="*/ 2147483647 w 529"/>
              <a:gd name="T39" fmla="*/ 2147483647 h 707"/>
              <a:gd name="T40" fmla="*/ 2147483647 w 529"/>
              <a:gd name="T41" fmla="*/ 2147483647 h 707"/>
              <a:gd name="T42" fmla="*/ 2147483647 w 529"/>
              <a:gd name="T43" fmla="*/ 2147483647 h 707"/>
              <a:gd name="T44" fmla="*/ 2147483647 w 529"/>
              <a:gd name="T45" fmla="*/ 2147483647 h 707"/>
              <a:gd name="T46" fmla="*/ 2147483647 w 529"/>
              <a:gd name="T47" fmla="*/ 2147483647 h 707"/>
              <a:gd name="T48" fmla="*/ 2147483647 w 529"/>
              <a:gd name="T49" fmla="*/ 2147483647 h 707"/>
              <a:gd name="T50" fmla="*/ 2147483647 w 529"/>
              <a:gd name="T51" fmla="*/ 2147483647 h 707"/>
              <a:gd name="T52" fmla="*/ 2147483647 w 529"/>
              <a:gd name="T53" fmla="*/ 2147483647 h 707"/>
              <a:gd name="T54" fmla="*/ 2147483647 w 529"/>
              <a:gd name="T55" fmla="*/ 2147483647 h 707"/>
              <a:gd name="T56" fmla="*/ 2147483647 w 529"/>
              <a:gd name="T57" fmla="*/ 2147483647 h 707"/>
              <a:gd name="T58" fmla="*/ 2147483647 w 529"/>
              <a:gd name="T59" fmla="*/ 2147483647 h 707"/>
              <a:gd name="T60" fmla="*/ 2147483647 w 529"/>
              <a:gd name="T61" fmla="*/ 2147483647 h 707"/>
              <a:gd name="T62" fmla="*/ 2147483647 w 529"/>
              <a:gd name="T63" fmla="*/ 2147483647 h 707"/>
              <a:gd name="T64" fmla="*/ 2147483647 w 529"/>
              <a:gd name="T65" fmla="*/ 2147483647 h 707"/>
              <a:gd name="T66" fmla="*/ 2147483647 w 529"/>
              <a:gd name="T67" fmla="*/ 2147483647 h 707"/>
              <a:gd name="T68" fmla="*/ 2147483647 w 529"/>
              <a:gd name="T69" fmla="*/ 2147483647 h 707"/>
              <a:gd name="T70" fmla="*/ 2147483647 w 529"/>
              <a:gd name="T71" fmla="*/ 2147483647 h 707"/>
              <a:gd name="T72" fmla="*/ 2147483647 w 529"/>
              <a:gd name="T73" fmla="*/ 2147483647 h 707"/>
              <a:gd name="T74" fmla="*/ 2147483647 w 529"/>
              <a:gd name="T75" fmla="*/ 2147483647 h 707"/>
              <a:gd name="T76" fmla="*/ 2147483647 w 529"/>
              <a:gd name="T77" fmla="*/ 2147483647 h 707"/>
              <a:gd name="T78" fmla="*/ 2147483647 w 529"/>
              <a:gd name="T79" fmla="*/ 2147483647 h 707"/>
              <a:gd name="T80" fmla="*/ 2147483647 w 529"/>
              <a:gd name="T81" fmla="*/ 2147483647 h 707"/>
              <a:gd name="T82" fmla="*/ 2147483647 w 529"/>
              <a:gd name="T83" fmla="*/ 2147483647 h 707"/>
              <a:gd name="T84" fmla="*/ 2147483647 w 529"/>
              <a:gd name="T85" fmla="*/ 2147483647 h 707"/>
              <a:gd name="T86" fmla="*/ 2147483647 w 529"/>
              <a:gd name="T87" fmla="*/ 2147483647 h 707"/>
              <a:gd name="T88" fmla="*/ 2147483647 w 529"/>
              <a:gd name="T89" fmla="*/ 2147483647 h 707"/>
              <a:gd name="T90" fmla="*/ 2147483647 w 529"/>
              <a:gd name="T91" fmla="*/ 2147483647 h 707"/>
              <a:gd name="T92" fmla="*/ 2147483647 w 529"/>
              <a:gd name="T93" fmla="*/ 2147483647 h 707"/>
              <a:gd name="T94" fmla="*/ 2147483647 w 529"/>
              <a:gd name="T95" fmla="*/ 2147483647 h 707"/>
              <a:gd name="T96" fmla="*/ 2147483647 w 529"/>
              <a:gd name="T97" fmla="*/ 2147483647 h 707"/>
              <a:gd name="T98" fmla="*/ 2147483647 w 529"/>
              <a:gd name="T99" fmla="*/ 2147483647 h 707"/>
              <a:gd name="T100" fmla="*/ 2147483647 w 529"/>
              <a:gd name="T101" fmla="*/ 2147483647 h 707"/>
              <a:gd name="T102" fmla="*/ 2147483647 w 529"/>
              <a:gd name="T103" fmla="*/ 2147483647 h 707"/>
              <a:gd name="T104" fmla="*/ 2147483647 w 529"/>
              <a:gd name="T105" fmla="*/ 2147483647 h 707"/>
              <a:gd name="T106" fmla="*/ 2147483647 w 529"/>
              <a:gd name="T107" fmla="*/ 2147483647 h 707"/>
              <a:gd name="T108" fmla="*/ 2147483647 w 529"/>
              <a:gd name="T109" fmla="*/ 2147483647 h 707"/>
              <a:gd name="T110" fmla="*/ 2147483647 w 529"/>
              <a:gd name="T111" fmla="*/ 2147483647 h 707"/>
              <a:gd name="T112" fmla="*/ 2147483647 w 529"/>
              <a:gd name="T113" fmla="*/ 2147483647 h 707"/>
              <a:gd name="T114" fmla="*/ 2147483647 w 529"/>
              <a:gd name="T115" fmla="*/ 2147483647 h 707"/>
              <a:gd name="T116" fmla="*/ 2147483647 w 529"/>
              <a:gd name="T117" fmla="*/ 2147483647 h 707"/>
              <a:gd name="T118" fmla="*/ 2147483647 w 529"/>
              <a:gd name="T119" fmla="*/ 2147483647 h 707"/>
              <a:gd name="T120" fmla="*/ 2147483647 w 529"/>
              <a:gd name="T121" fmla="*/ 2147483647 h 7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29"/>
              <a:gd name="T184" fmla="*/ 0 h 707"/>
              <a:gd name="T185" fmla="*/ 529 w 529"/>
              <a:gd name="T186" fmla="*/ 707 h 7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29" h="707">
                <a:moveTo>
                  <a:pt x="528" y="0"/>
                </a:moveTo>
                <a:lnTo>
                  <a:pt x="474" y="2"/>
                </a:lnTo>
                <a:lnTo>
                  <a:pt x="422" y="5"/>
                </a:lnTo>
                <a:lnTo>
                  <a:pt x="371" y="12"/>
                </a:lnTo>
                <a:lnTo>
                  <a:pt x="323" y="20"/>
                </a:lnTo>
                <a:lnTo>
                  <a:pt x="276" y="31"/>
                </a:lnTo>
                <a:lnTo>
                  <a:pt x="233" y="43"/>
                </a:lnTo>
                <a:lnTo>
                  <a:pt x="192" y="58"/>
                </a:lnTo>
                <a:lnTo>
                  <a:pt x="155" y="74"/>
                </a:lnTo>
                <a:lnTo>
                  <a:pt x="121" y="92"/>
                </a:lnTo>
                <a:lnTo>
                  <a:pt x="90" y="111"/>
                </a:lnTo>
                <a:lnTo>
                  <a:pt x="64" y="132"/>
                </a:lnTo>
                <a:lnTo>
                  <a:pt x="42" y="154"/>
                </a:lnTo>
                <a:lnTo>
                  <a:pt x="24" y="177"/>
                </a:lnTo>
                <a:lnTo>
                  <a:pt x="11" y="201"/>
                </a:lnTo>
                <a:lnTo>
                  <a:pt x="3" y="226"/>
                </a:lnTo>
                <a:lnTo>
                  <a:pt x="0" y="252"/>
                </a:lnTo>
                <a:lnTo>
                  <a:pt x="0" y="396"/>
                </a:lnTo>
                <a:lnTo>
                  <a:pt x="2" y="416"/>
                </a:lnTo>
                <a:lnTo>
                  <a:pt x="7" y="435"/>
                </a:lnTo>
                <a:lnTo>
                  <a:pt x="14" y="455"/>
                </a:lnTo>
                <a:lnTo>
                  <a:pt x="26" y="473"/>
                </a:lnTo>
                <a:lnTo>
                  <a:pt x="39" y="491"/>
                </a:lnTo>
                <a:lnTo>
                  <a:pt x="56" y="509"/>
                </a:lnTo>
                <a:lnTo>
                  <a:pt x="75" y="525"/>
                </a:lnTo>
                <a:lnTo>
                  <a:pt x="97" y="542"/>
                </a:lnTo>
                <a:lnTo>
                  <a:pt x="121" y="557"/>
                </a:lnTo>
                <a:lnTo>
                  <a:pt x="148" y="571"/>
                </a:lnTo>
                <a:lnTo>
                  <a:pt x="177" y="584"/>
                </a:lnTo>
                <a:lnTo>
                  <a:pt x="208" y="597"/>
                </a:lnTo>
                <a:lnTo>
                  <a:pt x="241" y="608"/>
                </a:lnTo>
                <a:lnTo>
                  <a:pt x="276" y="618"/>
                </a:lnTo>
                <a:lnTo>
                  <a:pt x="313" y="626"/>
                </a:lnTo>
                <a:lnTo>
                  <a:pt x="352" y="634"/>
                </a:lnTo>
                <a:lnTo>
                  <a:pt x="352" y="706"/>
                </a:lnTo>
                <a:lnTo>
                  <a:pt x="528" y="576"/>
                </a:lnTo>
                <a:lnTo>
                  <a:pt x="352" y="418"/>
                </a:lnTo>
                <a:lnTo>
                  <a:pt x="352" y="490"/>
                </a:lnTo>
                <a:lnTo>
                  <a:pt x="294" y="478"/>
                </a:lnTo>
                <a:lnTo>
                  <a:pt x="240" y="463"/>
                </a:lnTo>
                <a:lnTo>
                  <a:pt x="190" y="446"/>
                </a:lnTo>
                <a:lnTo>
                  <a:pt x="145" y="426"/>
                </a:lnTo>
                <a:lnTo>
                  <a:pt x="106" y="403"/>
                </a:lnTo>
                <a:lnTo>
                  <a:pt x="72" y="379"/>
                </a:lnTo>
                <a:lnTo>
                  <a:pt x="44" y="352"/>
                </a:lnTo>
                <a:lnTo>
                  <a:pt x="32" y="339"/>
                </a:lnTo>
                <a:lnTo>
                  <a:pt x="22" y="324"/>
                </a:lnTo>
                <a:lnTo>
                  <a:pt x="36" y="304"/>
                </a:lnTo>
                <a:lnTo>
                  <a:pt x="53" y="286"/>
                </a:lnTo>
                <a:lnTo>
                  <a:pt x="73" y="268"/>
                </a:lnTo>
                <a:lnTo>
                  <a:pt x="96" y="251"/>
                </a:lnTo>
                <a:lnTo>
                  <a:pt x="122" y="235"/>
                </a:lnTo>
                <a:lnTo>
                  <a:pt x="150" y="220"/>
                </a:lnTo>
                <a:lnTo>
                  <a:pt x="180" y="207"/>
                </a:lnTo>
                <a:lnTo>
                  <a:pt x="213" y="194"/>
                </a:lnTo>
                <a:lnTo>
                  <a:pt x="247" y="183"/>
                </a:lnTo>
                <a:lnTo>
                  <a:pt x="283" y="173"/>
                </a:lnTo>
                <a:lnTo>
                  <a:pt x="360" y="157"/>
                </a:lnTo>
                <a:lnTo>
                  <a:pt x="442" y="148"/>
                </a:lnTo>
                <a:lnTo>
                  <a:pt x="485" y="145"/>
                </a:lnTo>
                <a:lnTo>
                  <a:pt x="528" y="144"/>
                </a:lnTo>
              </a:path>
            </a:pathLst>
          </a:custGeom>
          <a:solidFill>
            <a:srgbClr val="6FA9B7"/>
          </a:solidFill>
          <a:ln w="126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849338" y="4581128"/>
            <a:ext cx="544512" cy="511175"/>
          </a:xfrm>
          <a:custGeom>
            <a:avLst/>
            <a:gdLst>
              <a:gd name="T0" fmla="*/ 2147483647 w 529"/>
              <a:gd name="T1" fmla="*/ 0 h 707"/>
              <a:gd name="T2" fmla="*/ 2147483647 w 529"/>
              <a:gd name="T3" fmla="*/ 2147483647 h 707"/>
              <a:gd name="T4" fmla="*/ 2147483647 w 529"/>
              <a:gd name="T5" fmla="*/ 2147483647 h 707"/>
              <a:gd name="T6" fmla="*/ 2147483647 w 529"/>
              <a:gd name="T7" fmla="*/ 2147483647 h 707"/>
              <a:gd name="T8" fmla="*/ 2147483647 w 529"/>
              <a:gd name="T9" fmla="*/ 2147483647 h 707"/>
              <a:gd name="T10" fmla="*/ 2147483647 w 529"/>
              <a:gd name="T11" fmla="*/ 2147483647 h 707"/>
              <a:gd name="T12" fmla="*/ 2147483647 w 529"/>
              <a:gd name="T13" fmla="*/ 2147483647 h 707"/>
              <a:gd name="T14" fmla="*/ 2147483647 w 529"/>
              <a:gd name="T15" fmla="*/ 2147483647 h 707"/>
              <a:gd name="T16" fmla="*/ 2147483647 w 529"/>
              <a:gd name="T17" fmla="*/ 2147483647 h 707"/>
              <a:gd name="T18" fmla="*/ 2147483647 w 529"/>
              <a:gd name="T19" fmla="*/ 2147483647 h 707"/>
              <a:gd name="T20" fmla="*/ 2147483647 w 529"/>
              <a:gd name="T21" fmla="*/ 2147483647 h 707"/>
              <a:gd name="T22" fmla="*/ 2147483647 w 529"/>
              <a:gd name="T23" fmla="*/ 2147483647 h 707"/>
              <a:gd name="T24" fmla="*/ 2147483647 w 529"/>
              <a:gd name="T25" fmla="*/ 2147483647 h 707"/>
              <a:gd name="T26" fmla="*/ 2147483647 w 529"/>
              <a:gd name="T27" fmla="*/ 2147483647 h 707"/>
              <a:gd name="T28" fmla="*/ 2147483647 w 529"/>
              <a:gd name="T29" fmla="*/ 2147483647 h 707"/>
              <a:gd name="T30" fmla="*/ 2147483647 w 529"/>
              <a:gd name="T31" fmla="*/ 2147483647 h 707"/>
              <a:gd name="T32" fmla="*/ 0 w 529"/>
              <a:gd name="T33" fmla="*/ 2147483647 h 707"/>
              <a:gd name="T34" fmla="*/ 0 w 529"/>
              <a:gd name="T35" fmla="*/ 2147483647 h 707"/>
              <a:gd name="T36" fmla="*/ 2147483647 w 529"/>
              <a:gd name="T37" fmla="*/ 2147483647 h 707"/>
              <a:gd name="T38" fmla="*/ 2147483647 w 529"/>
              <a:gd name="T39" fmla="*/ 2147483647 h 707"/>
              <a:gd name="T40" fmla="*/ 2147483647 w 529"/>
              <a:gd name="T41" fmla="*/ 2147483647 h 707"/>
              <a:gd name="T42" fmla="*/ 2147483647 w 529"/>
              <a:gd name="T43" fmla="*/ 2147483647 h 707"/>
              <a:gd name="T44" fmla="*/ 2147483647 w 529"/>
              <a:gd name="T45" fmla="*/ 2147483647 h 707"/>
              <a:gd name="T46" fmla="*/ 2147483647 w 529"/>
              <a:gd name="T47" fmla="*/ 2147483647 h 707"/>
              <a:gd name="T48" fmla="*/ 2147483647 w 529"/>
              <a:gd name="T49" fmla="*/ 2147483647 h 707"/>
              <a:gd name="T50" fmla="*/ 2147483647 w 529"/>
              <a:gd name="T51" fmla="*/ 2147483647 h 707"/>
              <a:gd name="T52" fmla="*/ 2147483647 w 529"/>
              <a:gd name="T53" fmla="*/ 2147483647 h 707"/>
              <a:gd name="T54" fmla="*/ 2147483647 w 529"/>
              <a:gd name="T55" fmla="*/ 2147483647 h 707"/>
              <a:gd name="T56" fmla="*/ 2147483647 w 529"/>
              <a:gd name="T57" fmla="*/ 2147483647 h 707"/>
              <a:gd name="T58" fmla="*/ 2147483647 w 529"/>
              <a:gd name="T59" fmla="*/ 2147483647 h 707"/>
              <a:gd name="T60" fmla="*/ 2147483647 w 529"/>
              <a:gd name="T61" fmla="*/ 2147483647 h 707"/>
              <a:gd name="T62" fmla="*/ 2147483647 w 529"/>
              <a:gd name="T63" fmla="*/ 2147483647 h 707"/>
              <a:gd name="T64" fmla="*/ 2147483647 w 529"/>
              <a:gd name="T65" fmla="*/ 2147483647 h 707"/>
              <a:gd name="T66" fmla="*/ 2147483647 w 529"/>
              <a:gd name="T67" fmla="*/ 2147483647 h 707"/>
              <a:gd name="T68" fmla="*/ 2147483647 w 529"/>
              <a:gd name="T69" fmla="*/ 2147483647 h 707"/>
              <a:gd name="T70" fmla="*/ 2147483647 w 529"/>
              <a:gd name="T71" fmla="*/ 2147483647 h 707"/>
              <a:gd name="T72" fmla="*/ 2147483647 w 529"/>
              <a:gd name="T73" fmla="*/ 2147483647 h 707"/>
              <a:gd name="T74" fmla="*/ 2147483647 w 529"/>
              <a:gd name="T75" fmla="*/ 2147483647 h 707"/>
              <a:gd name="T76" fmla="*/ 2147483647 w 529"/>
              <a:gd name="T77" fmla="*/ 2147483647 h 707"/>
              <a:gd name="T78" fmla="*/ 2147483647 w 529"/>
              <a:gd name="T79" fmla="*/ 2147483647 h 707"/>
              <a:gd name="T80" fmla="*/ 2147483647 w 529"/>
              <a:gd name="T81" fmla="*/ 2147483647 h 707"/>
              <a:gd name="T82" fmla="*/ 2147483647 w 529"/>
              <a:gd name="T83" fmla="*/ 2147483647 h 707"/>
              <a:gd name="T84" fmla="*/ 2147483647 w 529"/>
              <a:gd name="T85" fmla="*/ 2147483647 h 707"/>
              <a:gd name="T86" fmla="*/ 2147483647 w 529"/>
              <a:gd name="T87" fmla="*/ 2147483647 h 707"/>
              <a:gd name="T88" fmla="*/ 2147483647 w 529"/>
              <a:gd name="T89" fmla="*/ 2147483647 h 707"/>
              <a:gd name="T90" fmla="*/ 2147483647 w 529"/>
              <a:gd name="T91" fmla="*/ 2147483647 h 707"/>
              <a:gd name="T92" fmla="*/ 2147483647 w 529"/>
              <a:gd name="T93" fmla="*/ 2147483647 h 707"/>
              <a:gd name="T94" fmla="*/ 2147483647 w 529"/>
              <a:gd name="T95" fmla="*/ 2147483647 h 707"/>
              <a:gd name="T96" fmla="*/ 2147483647 w 529"/>
              <a:gd name="T97" fmla="*/ 2147483647 h 707"/>
              <a:gd name="T98" fmla="*/ 2147483647 w 529"/>
              <a:gd name="T99" fmla="*/ 2147483647 h 707"/>
              <a:gd name="T100" fmla="*/ 2147483647 w 529"/>
              <a:gd name="T101" fmla="*/ 2147483647 h 707"/>
              <a:gd name="T102" fmla="*/ 2147483647 w 529"/>
              <a:gd name="T103" fmla="*/ 2147483647 h 707"/>
              <a:gd name="T104" fmla="*/ 2147483647 w 529"/>
              <a:gd name="T105" fmla="*/ 2147483647 h 707"/>
              <a:gd name="T106" fmla="*/ 2147483647 w 529"/>
              <a:gd name="T107" fmla="*/ 2147483647 h 707"/>
              <a:gd name="T108" fmla="*/ 2147483647 w 529"/>
              <a:gd name="T109" fmla="*/ 2147483647 h 707"/>
              <a:gd name="T110" fmla="*/ 2147483647 w 529"/>
              <a:gd name="T111" fmla="*/ 2147483647 h 707"/>
              <a:gd name="T112" fmla="*/ 2147483647 w 529"/>
              <a:gd name="T113" fmla="*/ 2147483647 h 707"/>
              <a:gd name="T114" fmla="*/ 2147483647 w 529"/>
              <a:gd name="T115" fmla="*/ 2147483647 h 707"/>
              <a:gd name="T116" fmla="*/ 2147483647 w 529"/>
              <a:gd name="T117" fmla="*/ 2147483647 h 707"/>
              <a:gd name="T118" fmla="*/ 2147483647 w 529"/>
              <a:gd name="T119" fmla="*/ 2147483647 h 707"/>
              <a:gd name="T120" fmla="*/ 2147483647 w 529"/>
              <a:gd name="T121" fmla="*/ 2147483647 h 7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29"/>
              <a:gd name="T184" fmla="*/ 0 h 707"/>
              <a:gd name="T185" fmla="*/ 529 w 529"/>
              <a:gd name="T186" fmla="*/ 707 h 7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29" h="707">
                <a:moveTo>
                  <a:pt x="528" y="0"/>
                </a:moveTo>
                <a:lnTo>
                  <a:pt x="474" y="2"/>
                </a:lnTo>
                <a:lnTo>
                  <a:pt x="422" y="5"/>
                </a:lnTo>
                <a:lnTo>
                  <a:pt x="371" y="12"/>
                </a:lnTo>
                <a:lnTo>
                  <a:pt x="323" y="20"/>
                </a:lnTo>
                <a:lnTo>
                  <a:pt x="276" y="31"/>
                </a:lnTo>
                <a:lnTo>
                  <a:pt x="233" y="43"/>
                </a:lnTo>
                <a:lnTo>
                  <a:pt x="192" y="58"/>
                </a:lnTo>
                <a:lnTo>
                  <a:pt x="155" y="74"/>
                </a:lnTo>
                <a:lnTo>
                  <a:pt x="121" y="92"/>
                </a:lnTo>
                <a:lnTo>
                  <a:pt x="90" y="111"/>
                </a:lnTo>
                <a:lnTo>
                  <a:pt x="64" y="132"/>
                </a:lnTo>
                <a:lnTo>
                  <a:pt x="42" y="154"/>
                </a:lnTo>
                <a:lnTo>
                  <a:pt x="24" y="177"/>
                </a:lnTo>
                <a:lnTo>
                  <a:pt x="11" y="201"/>
                </a:lnTo>
                <a:lnTo>
                  <a:pt x="3" y="226"/>
                </a:lnTo>
                <a:lnTo>
                  <a:pt x="0" y="252"/>
                </a:lnTo>
                <a:lnTo>
                  <a:pt x="0" y="396"/>
                </a:lnTo>
                <a:lnTo>
                  <a:pt x="2" y="416"/>
                </a:lnTo>
                <a:lnTo>
                  <a:pt x="7" y="435"/>
                </a:lnTo>
                <a:lnTo>
                  <a:pt x="14" y="455"/>
                </a:lnTo>
                <a:lnTo>
                  <a:pt x="26" y="473"/>
                </a:lnTo>
                <a:lnTo>
                  <a:pt x="39" y="491"/>
                </a:lnTo>
                <a:lnTo>
                  <a:pt x="56" y="509"/>
                </a:lnTo>
                <a:lnTo>
                  <a:pt x="75" y="525"/>
                </a:lnTo>
                <a:lnTo>
                  <a:pt x="97" y="542"/>
                </a:lnTo>
                <a:lnTo>
                  <a:pt x="121" y="557"/>
                </a:lnTo>
                <a:lnTo>
                  <a:pt x="148" y="571"/>
                </a:lnTo>
                <a:lnTo>
                  <a:pt x="177" y="584"/>
                </a:lnTo>
                <a:lnTo>
                  <a:pt x="208" y="597"/>
                </a:lnTo>
                <a:lnTo>
                  <a:pt x="241" y="608"/>
                </a:lnTo>
                <a:lnTo>
                  <a:pt x="276" y="618"/>
                </a:lnTo>
                <a:lnTo>
                  <a:pt x="313" y="626"/>
                </a:lnTo>
                <a:lnTo>
                  <a:pt x="352" y="634"/>
                </a:lnTo>
                <a:lnTo>
                  <a:pt x="352" y="706"/>
                </a:lnTo>
                <a:lnTo>
                  <a:pt x="528" y="576"/>
                </a:lnTo>
                <a:lnTo>
                  <a:pt x="352" y="418"/>
                </a:lnTo>
                <a:lnTo>
                  <a:pt x="352" y="490"/>
                </a:lnTo>
                <a:lnTo>
                  <a:pt x="294" y="478"/>
                </a:lnTo>
                <a:lnTo>
                  <a:pt x="240" y="463"/>
                </a:lnTo>
                <a:lnTo>
                  <a:pt x="190" y="446"/>
                </a:lnTo>
                <a:lnTo>
                  <a:pt x="145" y="426"/>
                </a:lnTo>
                <a:lnTo>
                  <a:pt x="106" y="403"/>
                </a:lnTo>
                <a:lnTo>
                  <a:pt x="72" y="379"/>
                </a:lnTo>
                <a:lnTo>
                  <a:pt x="44" y="352"/>
                </a:lnTo>
                <a:lnTo>
                  <a:pt x="32" y="339"/>
                </a:lnTo>
                <a:lnTo>
                  <a:pt x="22" y="324"/>
                </a:lnTo>
                <a:lnTo>
                  <a:pt x="36" y="304"/>
                </a:lnTo>
                <a:lnTo>
                  <a:pt x="53" y="286"/>
                </a:lnTo>
                <a:lnTo>
                  <a:pt x="73" y="268"/>
                </a:lnTo>
                <a:lnTo>
                  <a:pt x="96" y="251"/>
                </a:lnTo>
                <a:lnTo>
                  <a:pt x="122" y="235"/>
                </a:lnTo>
                <a:lnTo>
                  <a:pt x="150" y="220"/>
                </a:lnTo>
                <a:lnTo>
                  <a:pt x="180" y="207"/>
                </a:lnTo>
                <a:lnTo>
                  <a:pt x="213" y="194"/>
                </a:lnTo>
                <a:lnTo>
                  <a:pt x="247" y="183"/>
                </a:lnTo>
                <a:lnTo>
                  <a:pt x="283" y="173"/>
                </a:lnTo>
                <a:lnTo>
                  <a:pt x="360" y="157"/>
                </a:lnTo>
                <a:lnTo>
                  <a:pt x="442" y="148"/>
                </a:lnTo>
                <a:lnTo>
                  <a:pt x="485" y="145"/>
                </a:lnTo>
                <a:lnTo>
                  <a:pt x="528" y="144"/>
                </a:lnTo>
              </a:path>
            </a:pathLst>
          </a:custGeom>
          <a:solidFill>
            <a:srgbClr val="6FA9B7"/>
          </a:solidFill>
          <a:ln w="126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18240" y="0"/>
            <a:ext cx="990758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2400" dirty="0" smtClean="0">
              <a:solidFill>
                <a:srgbClr val="000000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L’affectation en classe de 2</a:t>
            </a:r>
            <a:r>
              <a:rPr lang="fr-FR" sz="2800" b="1" baseline="30000" dirty="0" smtClean="0">
                <a:solidFill>
                  <a:schemeClr val="bg1"/>
                </a:solidFill>
              </a:rPr>
              <a:t>nd</a:t>
            </a:r>
            <a:r>
              <a:rPr lang="fr-FR" sz="2800" b="1" dirty="0" smtClean="0">
                <a:solidFill>
                  <a:schemeClr val="bg1"/>
                </a:solidFill>
              </a:rPr>
              <a:t> générale et technologique</a:t>
            </a:r>
          </a:p>
          <a:p>
            <a:pPr algn="ctr"/>
            <a:endParaRPr lang="fr-FR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907588" cy="13542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rgbClr val="00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FF"/>
                </a:solidFill>
              </a:rPr>
              <a:t>L’affectation</a:t>
            </a:r>
            <a:r>
              <a:rPr lang="fr-FR" sz="2400" b="1" dirty="0" smtClean="0">
                <a:solidFill>
                  <a:srgbClr val="FFFFFF"/>
                </a:solidFill>
              </a:rPr>
              <a:t> en voie professionnelle : BAC PRO et CAP au lycée</a:t>
            </a:r>
          </a:p>
          <a:p>
            <a:pPr algn="ctr"/>
            <a:endParaRPr lang="fr-FR" b="1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05322" y="1340768"/>
            <a:ext cx="8496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fr-FR" sz="2000" b="1" dirty="0">
                <a:solidFill>
                  <a:srgbClr val="000000"/>
                </a:solidFill>
              </a:rPr>
              <a:t>L’affectation est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académique et informatisée via « AFFELNET » :</a:t>
            </a:r>
          </a:p>
          <a:p>
            <a:pPr algn="just"/>
            <a:endParaRPr lang="fr-FR" altLang="fr-FR" sz="2000" b="1" dirty="0">
              <a:solidFill>
                <a:schemeClr val="tx1"/>
              </a:solidFill>
            </a:endParaRPr>
          </a:p>
          <a:p>
            <a:pPr algn="just"/>
            <a:r>
              <a:rPr lang="fr-FR" altLang="fr-FR" sz="2000" b="1" dirty="0">
                <a:solidFill>
                  <a:schemeClr val="tx1"/>
                </a:solidFill>
              </a:rPr>
              <a:t>Les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élèves </a:t>
            </a:r>
            <a:r>
              <a:rPr lang="fr-FR" altLang="fr-FR" sz="2000" b="1" dirty="0">
                <a:solidFill>
                  <a:schemeClr val="tx1"/>
                </a:solidFill>
              </a:rPr>
              <a:t>sont affectés en tenant compte de </a:t>
            </a:r>
            <a:r>
              <a:rPr lang="fr-FR" altLang="fr-FR" sz="2000" b="1" u="sng" dirty="0">
                <a:solidFill>
                  <a:schemeClr val="tx1"/>
                </a:solidFill>
              </a:rPr>
              <a:t>l'ordre de préférence </a:t>
            </a:r>
            <a:r>
              <a:rPr lang="fr-FR" altLang="fr-FR" sz="2000" b="1" dirty="0">
                <a:solidFill>
                  <a:schemeClr val="tx1"/>
                </a:solidFill>
              </a:rPr>
              <a:t>de leurs vœux et de la </a:t>
            </a:r>
            <a:r>
              <a:rPr lang="fr-FR" altLang="fr-FR" sz="2000" b="1" u="sng" dirty="0">
                <a:solidFill>
                  <a:schemeClr val="tx1"/>
                </a:solidFill>
              </a:rPr>
              <a:t>capacité d'accueil </a:t>
            </a:r>
            <a:r>
              <a:rPr lang="fr-FR" altLang="fr-FR" sz="2000" b="1" dirty="0">
                <a:solidFill>
                  <a:schemeClr val="tx1"/>
                </a:solidFill>
              </a:rPr>
              <a:t>dans les formations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demandées.</a:t>
            </a:r>
          </a:p>
          <a:p>
            <a:pPr algn="just"/>
            <a:endParaRPr lang="fr-FR" altLang="fr-FR" sz="20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  <a:defRPr/>
            </a:pPr>
            <a:r>
              <a:rPr lang="fr-FR" altLang="fr-FR" sz="2000" b="1" u="sng" dirty="0">
                <a:solidFill>
                  <a:srgbClr val="000000"/>
                </a:solidFill>
              </a:rPr>
              <a:t>Le classement des candidatures s’effectue à partir des données issues du </a:t>
            </a:r>
            <a:r>
              <a:rPr lang="fr-FR" altLang="fr-FR" sz="2400" b="1" u="sng" dirty="0">
                <a:solidFill>
                  <a:srgbClr val="000000"/>
                </a:solidFill>
              </a:rPr>
              <a:t>Livret Scolaire Unique (LSU) : </a:t>
            </a:r>
          </a:p>
          <a:p>
            <a:pPr eaLnBrk="1" hangingPunct="1">
              <a:buClrTx/>
              <a:buFontTx/>
              <a:buNone/>
              <a:defRPr/>
            </a:pPr>
            <a:endParaRPr lang="fr-FR" altLang="fr-FR" sz="2400" b="1" u="sng" dirty="0">
              <a:solidFill>
                <a:srgbClr val="000000"/>
              </a:solidFill>
            </a:endParaRPr>
          </a:p>
          <a:p>
            <a:pPr marL="457200" indent="-457200" algn="just" eaLnBrk="1" hangingPunct="1">
              <a:buClrTx/>
              <a:buFontTx/>
              <a:buChar char="-"/>
              <a:defRPr/>
            </a:pPr>
            <a:r>
              <a:rPr lang="fr-FR" altLang="fr-FR" sz="2000" b="1" dirty="0">
                <a:solidFill>
                  <a:srgbClr val="000000"/>
                </a:solidFill>
              </a:rPr>
              <a:t>8 composantes du Socle de compétences</a:t>
            </a:r>
          </a:p>
          <a:p>
            <a:pPr marL="457200" indent="-457200" algn="just" eaLnBrk="1" hangingPunct="1">
              <a:buClrTx/>
              <a:buFontTx/>
              <a:buChar char="-"/>
              <a:defRPr/>
            </a:pPr>
            <a:r>
              <a:rPr lang="fr-FR" altLang="fr-FR" sz="2000" b="1" dirty="0">
                <a:solidFill>
                  <a:srgbClr val="000000"/>
                </a:solidFill>
              </a:rPr>
              <a:t>moyenne des évaluations périodiques de l’année (français, maths, </a:t>
            </a:r>
            <a:r>
              <a:rPr lang="fr-FR" altLang="fr-FR" sz="2000" b="1" dirty="0" err="1">
                <a:solidFill>
                  <a:srgbClr val="000000"/>
                </a:solidFill>
              </a:rPr>
              <a:t>hist</a:t>
            </a:r>
            <a:r>
              <a:rPr lang="fr-FR" altLang="fr-FR" sz="2000" b="1" dirty="0">
                <a:solidFill>
                  <a:srgbClr val="000000"/>
                </a:solidFill>
              </a:rPr>
              <a:t>-géo, Langues, EPS, Arts, sciences et technologie)</a:t>
            </a:r>
          </a:p>
          <a:p>
            <a:pPr algn="just" eaLnBrk="1" hangingPunct="1">
              <a:buClrTx/>
              <a:buFontTx/>
              <a:buNone/>
              <a:defRPr/>
            </a:pPr>
            <a:r>
              <a:rPr lang="fr-FR" altLang="fr-FR" sz="2000" b="1" dirty="0">
                <a:solidFill>
                  <a:srgbClr val="000000"/>
                </a:solidFill>
              </a:rPr>
              <a:t>Les notes seront </a:t>
            </a:r>
            <a:r>
              <a:rPr lang="fr-FR" altLang="fr-FR" sz="2000" b="1" dirty="0" err="1">
                <a:solidFill>
                  <a:srgbClr val="000000"/>
                </a:solidFill>
              </a:rPr>
              <a:t>coefficientées</a:t>
            </a:r>
            <a:r>
              <a:rPr lang="fr-FR" altLang="fr-FR" sz="2000" b="1" dirty="0">
                <a:solidFill>
                  <a:srgbClr val="000000"/>
                </a:solidFill>
              </a:rPr>
              <a:t> en fonction du groupe de spécialités.</a:t>
            </a:r>
          </a:p>
          <a:p>
            <a:pPr algn="just"/>
            <a:endParaRPr lang="fr-FR" altLang="fr-FR" sz="2000" b="1" dirty="0">
              <a:solidFill>
                <a:srgbClr val="000000"/>
              </a:solidFill>
            </a:endParaRPr>
          </a:p>
          <a:p>
            <a:r>
              <a:rPr lang="fr-FR" altLang="fr-FR" b="1" dirty="0" smtClean="0">
                <a:solidFill>
                  <a:srgbClr val="000000"/>
                </a:solidFill>
              </a:rPr>
              <a:t> </a:t>
            </a:r>
            <a:endParaRPr lang="fr-FR" altLang="fr-FR" b="1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97341" y="3085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01747" y="27309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82" y="2348880"/>
            <a:ext cx="3143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82" y="3140968"/>
            <a:ext cx="3143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5337" y="32088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353352"/>
              </p:ext>
            </p:extLst>
          </p:nvPr>
        </p:nvGraphicFramePr>
        <p:xfrm>
          <a:off x="1569418" y="2780928"/>
          <a:ext cx="7978849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9728200" imgH="2019300" progId="Word.Document.12">
                  <p:embed/>
                </p:oleObj>
              </mc:Choice>
              <mc:Fallback>
                <p:oleObj name="Document" r:id="rId3" imgW="97282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9418" y="2780928"/>
                        <a:ext cx="7978849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45282" y="1772816"/>
            <a:ext cx="9018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Dans la voie professionnelle, le traitement des candidatures s’opère selon la table nationale de coefficients par groupe de spécialités (2nde PRO, 1ère année de CAP) ci-dessous :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907588" cy="13542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rgbClr val="00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FF"/>
                </a:solidFill>
              </a:rPr>
              <a:t>L’affectation</a:t>
            </a:r>
            <a:r>
              <a:rPr lang="fr-FR" sz="2400" b="1" dirty="0" smtClean="0">
                <a:solidFill>
                  <a:srgbClr val="FFFFFF"/>
                </a:solidFill>
              </a:rPr>
              <a:t> en voie professionnelle : BAC PRO et CAP au lycée</a:t>
            </a:r>
          </a:p>
          <a:p>
            <a:pPr algn="ctr"/>
            <a:endParaRPr lang="fr-FR" b="1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25402" y="5517232"/>
            <a:ext cx="615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Exemple le bac pro commerce se trouve dans la spécialité « échanges et gestion » on regardera donc les coefficients associés aux différentes matières ci-dessus.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Freeform 6"/>
          <p:cNvSpPr>
            <a:spLocks noChangeArrowheads="1"/>
          </p:cNvSpPr>
          <p:nvPr/>
        </p:nvSpPr>
        <p:spPr bwMode="auto">
          <a:xfrm>
            <a:off x="705322" y="5589240"/>
            <a:ext cx="544512" cy="511175"/>
          </a:xfrm>
          <a:custGeom>
            <a:avLst/>
            <a:gdLst>
              <a:gd name="T0" fmla="*/ 2147483647 w 529"/>
              <a:gd name="T1" fmla="*/ 0 h 707"/>
              <a:gd name="T2" fmla="*/ 2147483647 w 529"/>
              <a:gd name="T3" fmla="*/ 2147483647 h 707"/>
              <a:gd name="T4" fmla="*/ 2147483647 w 529"/>
              <a:gd name="T5" fmla="*/ 2147483647 h 707"/>
              <a:gd name="T6" fmla="*/ 2147483647 w 529"/>
              <a:gd name="T7" fmla="*/ 2147483647 h 707"/>
              <a:gd name="T8" fmla="*/ 2147483647 w 529"/>
              <a:gd name="T9" fmla="*/ 2147483647 h 707"/>
              <a:gd name="T10" fmla="*/ 2147483647 w 529"/>
              <a:gd name="T11" fmla="*/ 2147483647 h 707"/>
              <a:gd name="T12" fmla="*/ 2147483647 w 529"/>
              <a:gd name="T13" fmla="*/ 2147483647 h 707"/>
              <a:gd name="T14" fmla="*/ 2147483647 w 529"/>
              <a:gd name="T15" fmla="*/ 2147483647 h 707"/>
              <a:gd name="T16" fmla="*/ 2147483647 w 529"/>
              <a:gd name="T17" fmla="*/ 2147483647 h 707"/>
              <a:gd name="T18" fmla="*/ 2147483647 w 529"/>
              <a:gd name="T19" fmla="*/ 2147483647 h 707"/>
              <a:gd name="T20" fmla="*/ 2147483647 w 529"/>
              <a:gd name="T21" fmla="*/ 2147483647 h 707"/>
              <a:gd name="T22" fmla="*/ 2147483647 w 529"/>
              <a:gd name="T23" fmla="*/ 2147483647 h 707"/>
              <a:gd name="T24" fmla="*/ 2147483647 w 529"/>
              <a:gd name="T25" fmla="*/ 2147483647 h 707"/>
              <a:gd name="T26" fmla="*/ 2147483647 w 529"/>
              <a:gd name="T27" fmla="*/ 2147483647 h 707"/>
              <a:gd name="T28" fmla="*/ 2147483647 w 529"/>
              <a:gd name="T29" fmla="*/ 2147483647 h 707"/>
              <a:gd name="T30" fmla="*/ 2147483647 w 529"/>
              <a:gd name="T31" fmla="*/ 2147483647 h 707"/>
              <a:gd name="T32" fmla="*/ 0 w 529"/>
              <a:gd name="T33" fmla="*/ 2147483647 h 707"/>
              <a:gd name="T34" fmla="*/ 0 w 529"/>
              <a:gd name="T35" fmla="*/ 2147483647 h 707"/>
              <a:gd name="T36" fmla="*/ 2147483647 w 529"/>
              <a:gd name="T37" fmla="*/ 2147483647 h 707"/>
              <a:gd name="T38" fmla="*/ 2147483647 w 529"/>
              <a:gd name="T39" fmla="*/ 2147483647 h 707"/>
              <a:gd name="T40" fmla="*/ 2147483647 w 529"/>
              <a:gd name="T41" fmla="*/ 2147483647 h 707"/>
              <a:gd name="T42" fmla="*/ 2147483647 w 529"/>
              <a:gd name="T43" fmla="*/ 2147483647 h 707"/>
              <a:gd name="T44" fmla="*/ 2147483647 w 529"/>
              <a:gd name="T45" fmla="*/ 2147483647 h 707"/>
              <a:gd name="T46" fmla="*/ 2147483647 w 529"/>
              <a:gd name="T47" fmla="*/ 2147483647 h 707"/>
              <a:gd name="T48" fmla="*/ 2147483647 w 529"/>
              <a:gd name="T49" fmla="*/ 2147483647 h 707"/>
              <a:gd name="T50" fmla="*/ 2147483647 w 529"/>
              <a:gd name="T51" fmla="*/ 2147483647 h 707"/>
              <a:gd name="T52" fmla="*/ 2147483647 w 529"/>
              <a:gd name="T53" fmla="*/ 2147483647 h 707"/>
              <a:gd name="T54" fmla="*/ 2147483647 w 529"/>
              <a:gd name="T55" fmla="*/ 2147483647 h 707"/>
              <a:gd name="T56" fmla="*/ 2147483647 w 529"/>
              <a:gd name="T57" fmla="*/ 2147483647 h 707"/>
              <a:gd name="T58" fmla="*/ 2147483647 w 529"/>
              <a:gd name="T59" fmla="*/ 2147483647 h 707"/>
              <a:gd name="T60" fmla="*/ 2147483647 w 529"/>
              <a:gd name="T61" fmla="*/ 2147483647 h 707"/>
              <a:gd name="T62" fmla="*/ 2147483647 w 529"/>
              <a:gd name="T63" fmla="*/ 2147483647 h 707"/>
              <a:gd name="T64" fmla="*/ 2147483647 w 529"/>
              <a:gd name="T65" fmla="*/ 2147483647 h 707"/>
              <a:gd name="T66" fmla="*/ 2147483647 w 529"/>
              <a:gd name="T67" fmla="*/ 2147483647 h 707"/>
              <a:gd name="T68" fmla="*/ 2147483647 w 529"/>
              <a:gd name="T69" fmla="*/ 2147483647 h 707"/>
              <a:gd name="T70" fmla="*/ 2147483647 w 529"/>
              <a:gd name="T71" fmla="*/ 2147483647 h 707"/>
              <a:gd name="T72" fmla="*/ 2147483647 w 529"/>
              <a:gd name="T73" fmla="*/ 2147483647 h 707"/>
              <a:gd name="T74" fmla="*/ 2147483647 w 529"/>
              <a:gd name="T75" fmla="*/ 2147483647 h 707"/>
              <a:gd name="T76" fmla="*/ 2147483647 w 529"/>
              <a:gd name="T77" fmla="*/ 2147483647 h 707"/>
              <a:gd name="T78" fmla="*/ 2147483647 w 529"/>
              <a:gd name="T79" fmla="*/ 2147483647 h 707"/>
              <a:gd name="T80" fmla="*/ 2147483647 w 529"/>
              <a:gd name="T81" fmla="*/ 2147483647 h 707"/>
              <a:gd name="T82" fmla="*/ 2147483647 w 529"/>
              <a:gd name="T83" fmla="*/ 2147483647 h 707"/>
              <a:gd name="T84" fmla="*/ 2147483647 w 529"/>
              <a:gd name="T85" fmla="*/ 2147483647 h 707"/>
              <a:gd name="T86" fmla="*/ 2147483647 w 529"/>
              <a:gd name="T87" fmla="*/ 2147483647 h 707"/>
              <a:gd name="T88" fmla="*/ 2147483647 w 529"/>
              <a:gd name="T89" fmla="*/ 2147483647 h 707"/>
              <a:gd name="T90" fmla="*/ 2147483647 w 529"/>
              <a:gd name="T91" fmla="*/ 2147483647 h 707"/>
              <a:gd name="T92" fmla="*/ 2147483647 w 529"/>
              <a:gd name="T93" fmla="*/ 2147483647 h 707"/>
              <a:gd name="T94" fmla="*/ 2147483647 w 529"/>
              <a:gd name="T95" fmla="*/ 2147483647 h 707"/>
              <a:gd name="T96" fmla="*/ 2147483647 w 529"/>
              <a:gd name="T97" fmla="*/ 2147483647 h 707"/>
              <a:gd name="T98" fmla="*/ 2147483647 w 529"/>
              <a:gd name="T99" fmla="*/ 2147483647 h 707"/>
              <a:gd name="T100" fmla="*/ 2147483647 w 529"/>
              <a:gd name="T101" fmla="*/ 2147483647 h 707"/>
              <a:gd name="T102" fmla="*/ 2147483647 w 529"/>
              <a:gd name="T103" fmla="*/ 2147483647 h 707"/>
              <a:gd name="T104" fmla="*/ 2147483647 w 529"/>
              <a:gd name="T105" fmla="*/ 2147483647 h 707"/>
              <a:gd name="T106" fmla="*/ 2147483647 w 529"/>
              <a:gd name="T107" fmla="*/ 2147483647 h 707"/>
              <a:gd name="T108" fmla="*/ 2147483647 w 529"/>
              <a:gd name="T109" fmla="*/ 2147483647 h 707"/>
              <a:gd name="T110" fmla="*/ 2147483647 w 529"/>
              <a:gd name="T111" fmla="*/ 2147483647 h 707"/>
              <a:gd name="T112" fmla="*/ 2147483647 w 529"/>
              <a:gd name="T113" fmla="*/ 2147483647 h 707"/>
              <a:gd name="T114" fmla="*/ 2147483647 w 529"/>
              <a:gd name="T115" fmla="*/ 2147483647 h 707"/>
              <a:gd name="T116" fmla="*/ 2147483647 w 529"/>
              <a:gd name="T117" fmla="*/ 2147483647 h 707"/>
              <a:gd name="T118" fmla="*/ 2147483647 w 529"/>
              <a:gd name="T119" fmla="*/ 2147483647 h 707"/>
              <a:gd name="T120" fmla="*/ 2147483647 w 529"/>
              <a:gd name="T121" fmla="*/ 2147483647 h 7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29"/>
              <a:gd name="T184" fmla="*/ 0 h 707"/>
              <a:gd name="T185" fmla="*/ 529 w 529"/>
              <a:gd name="T186" fmla="*/ 707 h 7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29" h="707">
                <a:moveTo>
                  <a:pt x="528" y="0"/>
                </a:moveTo>
                <a:lnTo>
                  <a:pt x="474" y="2"/>
                </a:lnTo>
                <a:lnTo>
                  <a:pt x="422" y="5"/>
                </a:lnTo>
                <a:lnTo>
                  <a:pt x="371" y="12"/>
                </a:lnTo>
                <a:lnTo>
                  <a:pt x="323" y="20"/>
                </a:lnTo>
                <a:lnTo>
                  <a:pt x="276" y="31"/>
                </a:lnTo>
                <a:lnTo>
                  <a:pt x="233" y="43"/>
                </a:lnTo>
                <a:lnTo>
                  <a:pt x="192" y="58"/>
                </a:lnTo>
                <a:lnTo>
                  <a:pt x="155" y="74"/>
                </a:lnTo>
                <a:lnTo>
                  <a:pt x="121" y="92"/>
                </a:lnTo>
                <a:lnTo>
                  <a:pt x="90" y="111"/>
                </a:lnTo>
                <a:lnTo>
                  <a:pt x="64" y="132"/>
                </a:lnTo>
                <a:lnTo>
                  <a:pt x="42" y="154"/>
                </a:lnTo>
                <a:lnTo>
                  <a:pt x="24" y="177"/>
                </a:lnTo>
                <a:lnTo>
                  <a:pt x="11" y="201"/>
                </a:lnTo>
                <a:lnTo>
                  <a:pt x="3" y="226"/>
                </a:lnTo>
                <a:lnTo>
                  <a:pt x="0" y="252"/>
                </a:lnTo>
                <a:lnTo>
                  <a:pt x="0" y="396"/>
                </a:lnTo>
                <a:lnTo>
                  <a:pt x="2" y="416"/>
                </a:lnTo>
                <a:lnTo>
                  <a:pt x="7" y="435"/>
                </a:lnTo>
                <a:lnTo>
                  <a:pt x="14" y="455"/>
                </a:lnTo>
                <a:lnTo>
                  <a:pt x="26" y="473"/>
                </a:lnTo>
                <a:lnTo>
                  <a:pt x="39" y="491"/>
                </a:lnTo>
                <a:lnTo>
                  <a:pt x="56" y="509"/>
                </a:lnTo>
                <a:lnTo>
                  <a:pt x="75" y="525"/>
                </a:lnTo>
                <a:lnTo>
                  <a:pt x="97" y="542"/>
                </a:lnTo>
                <a:lnTo>
                  <a:pt x="121" y="557"/>
                </a:lnTo>
                <a:lnTo>
                  <a:pt x="148" y="571"/>
                </a:lnTo>
                <a:lnTo>
                  <a:pt x="177" y="584"/>
                </a:lnTo>
                <a:lnTo>
                  <a:pt x="208" y="597"/>
                </a:lnTo>
                <a:lnTo>
                  <a:pt x="241" y="608"/>
                </a:lnTo>
                <a:lnTo>
                  <a:pt x="276" y="618"/>
                </a:lnTo>
                <a:lnTo>
                  <a:pt x="313" y="626"/>
                </a:lnTo>
                <a:lnTo>
                  <a:pt x="352" y="634"/>
                </a:lnTo>
                <a:lnTo>
                  <a:pt x="352" y="706"/>
                </a:lnTo>
                <a:lnTo>
                  <a:pt x="528" y="576"/>
                </a:lnTo>
                <a:lnTo>
                  <a:pt x="352" y="418"/>
                </a:lnTo>
                <a:lnTo>
                  <a:pt x="352" y="490"/>
                </a:lnTo>
                <a:lnTo>
                  <a:pt x="294" y="478"/>
                </a:lnTo>
                <a:lnTo>
                  <a:pt x="240" y="463"/>
                </a:lnTo>
                <a:lnTo>
                  <a:pt x="190" y="446"/>
                </a:lnTo>
                <a:lnTo>
                  <a:pt x="145" y="426"/>
                </a:lnTo>
                <a:lnTo>
                  <a:pt x="106" y="403"/>
                </a:lnTo>
                <a:lnTo>
                  <a:pt x="72" y="379"/>
                </a:lnTo>
                <a:lnTo>
                  <a:pt x="44" y="352"/>
                </a:lnTo>
                <a:lnTo>
                  <a:pt x="32" y="339"/>
                </a:lnTo>
                <a:lnTo>
                  <a:pt x="22" y="324"/>
                </a:lnTo>
                <a:lnTo>
                  <a:pt x="36" y="304"/>
                </a:lnTo>
                <a:lnTo>
                  <a:pt x="53" y="286"/>
                </a:lnTo>
                <a:lnTo>
                  <a:pt x="73" y="268"/>
                </a:lnTo>
                <a:lnTo>
                  <a:pt x="96" y="251"/>
                </a:lnTo>
                <a:lnTo>
                  <a:pt x="122" y="235"/>
                </a:lnTo>
                <a:lnTo>
                  <a:pt x="150" y="220"/>
                </a:lnTo>
                <a:lnTo>
                  <a:pt x="180" y="207"/>
                </a:lnTo>
                <a:lnTo>
                  <a:pt x="213" y="194"/>
                </a:lnTo>
                <a:lnTo>
                  <a:pt x="247" y="183"/>
                </a:lnTo>
                <a:lnTo>
                  <a:pt x="283" y="173"/>
                </a:lnTo>
                <a:lnTo>
                  <a:pt x="360" y="157"/>
                </a:lnTo>
                <a:lnTo>
                  <a:pt x="442" y="148"/>
                </a:lnTo>
                <a:lnTo>
                  <a:pt x="485" y="145"/>
                </a:lnTo>
                <a:lnTo>
                  <a:pt x="528" y="144"/>
                </a:lnTo>
              </a:path>
            </a:pathLst>
          </a:custGeom>
          <a:solidFill>
            <a:srgbClr val="6FA9B7"/>
          </a:solidFill>
          <a:ln w="126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7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4" y="332656"/>
            <a:ext cx="8869277" cy="63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8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6075" y="-301625"/>
            <a:ext cx="10656888" cy="748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4206876" y="188915"/>
            <a:ext cx="3341688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Se documenter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9404350" y="179390"/>
            <a:ext cx="28098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8667749" y="5648327"/>
            <a:ext cx="1296988" cy="1196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2775" y="1628775"/>
            <a:ext cx="6337300" cy="4902200"/>
          </a:xfrm>
          <a:prstGeom prst="rect">
            <a:avLst/>
          </a:prstGeom>
          <a:noFill/>
          <a:ln w="2844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200026" y="2708277"/>
            <a:ext cx="2665413" cy="2447925"/>
          </a:xfrm>
          <a:prstGeom prst="rightArrow">
            <a:avLst>
              <a:gd name="adj1" fmla="val 48898"/>
              <a:gd name="adj2" fmla="val 36577"/>
            </a:avLst>
          </a:prstGeom>
          <a:solidFill>
            <a:srgbClr val="006699"/>
          </a:solidFill>
          <a:ln w="936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265801" y="3436939"/>
            <a:ext cx="2092537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FFFFFF"/>
                </a:solidFill>
              </a:rPr>
              <a:t>Vidéos sur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FFFFFF"/>
                </a:solidFill>
              </a:rPr>
              <a:t>ONISEP TV</a:t>
            </a:r>
          </a:p>
        </p:txBody>
      </p:sp>
      <p:sp>
        <p:nvSpPr>
          <p:cNvPr id="30729" name="WordArt 8"/>
          <p:cNvSpPr>
            <a:spLocks noChangeArrowheads="1" noChangeShapeType="1" noTextEdit="1"/>
          </p:cNvSpPr>
          <p:nvPr/>
        </p:nvSpPr>
        <p:spPr bwMode="auto">
          <a:xfrm>
            <a:off x="174626" y="958852"/>
            <a:ext cx="41751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360">
                  <a:solidFill>
                    <a:srgbClr val="CC0000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Voie professionnelle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5232400" y="958851"/>
            <a:ext cx="3664081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CCCCFF"/>
                </a:solidFill>
                <a:hlinkClick r:id="rId5"/>
              </a:rPr>
              <a:t>http://oniseptv.onisep.fr</a:t>
            </a:r>
            <a:r>
              <a:rPr lang="fr-FR" sz="2400" b="1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128588" y="125413"/>
            <a:ext cx="1439862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3073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114" y="-26988"/>
            <a:ext cx="8413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38138" y="-303213"/>
            <a:ext cx="10656888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WordArt 2"/>
          <p:cNvSpPr>
            <a:spLocks noChangeArrowheads="1" noChangeShapeType="1" noTextEdit="1"/>
          </p:cNvSpPr>
          <p:nvPr/>
        </p:nvSpPr>
        <p:spPr bwMode="auto">
          <a:xfrm>
            <a:off x="415925" y="1412877"/>
            <a:ext cx="91455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5F5F5F"/>
                </a:solidFill>
                <a:latin typeface="Century Gothic"/>
              </a:rPr>
              <a:t>QUALIFICATION PROFESSIONNELLE validée par un DIPLÔME PROFESSIONNEL</a:t>
            </a:r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109540" y="2285452"/>
            <a:ext cx="2395536" cy="1163151"/>
          </a:xfrm>
          <a:prstGeom prst="roundRect">
            <a:avLst>
              <a:gd name="adj" fmla="val 16667"/>
            </a:avLst>
          </a:prstGeom>
          <a:solidFill>
            <a:srgbClr val="AFAFEB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>
            <a:spAutoFit/>
          </a:bodyPr>
          <a:lstStyle/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000018"/>
              </a:solidFill>
            </a:endParaRPr>
          </a:p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000018"/>
              </a:solidFill>
            </a:endParaRPr>
          </a:p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000018"/>
              </a:solidFill>
            </a:endParaRP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3070226" y="2288627"/>
            <a:ext cx="2522538" cy="1163151"/>
          </a:xfrm>
          <a:prstGeom prst="roundRect">
            <a:avLst>
              <a:gd name="adj" fmla="val 16667"/>
            </a:avLst>
          </a:prstGeom>
          <a:solidFill>
            <a:srgbClr val="FF7979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>
            <a:spAutoFit/>
          </a:bodyPr>
          <a:lstStyle/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220000"/>
              </a:solidFill>
            </a:endParaRPr>
          </a:p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220000"/>
              </a:solidFill>
            </a:endParaRPr>
          </a:p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220000"/>
              </a:solidFill>
            </a:endParaRPr>
          </a:p>
        </p:txBody>
      </p:sp>
      <p:sp>
        <p:nvSpPr>
          <p:cNvPr id="10246" name="WordArt 5"/>
          <p:cNvSpPr>
            <a:spLocks noChangeArrowheads="1" noChangeShapeType="1" noTextEdit="1"/>
          </p:cNvSpPr>
          <p:nvPr/>
        </p:nvSpPr>
        <p:spPr bwMode="auto">
          <a:xfrm>
            <a:off x="273051" y="765175"/>
            <a:ext cx="93599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INSERTION PROFESSIONNELLE RÉUSSIE</a:t>
            </a:r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6646864" y="2581277"/>
            <a:ext cx="276225" cy="3108325"/>
          </a:xfrm>
          <a:prstGeom prst="upArrow">
            <a:avLst>
              <a:gd name="adj1" fmla="val 17102"/>
              <a:gd name="adj2" fmla="val 50742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263525" y="6081713"/>
            <a:ext cx="4440238" cy="6604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76320">
            <a:solidFill>
              <a:srgbClr val="A80054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FFFFFF"/>
                </a:solidFill>
                <a:latin typeface="Impact" pitchFamily="32" charset="0"/>
              </a:rPr>
              <a:t>  S E C O N D E    G T  </a:t>
            </a:r>
          </a:p>
        </p:txBody>
      </p:sp>
      <p:sp>
        <p:nvSpPr>
          <p:cNvPr id="10249" name="AutoShape 8"/>
          <p:cNvSpPr>
            <a:spLocks noChangeArrowheads="1"/>
          </p:cNvSpPr>
          <p:nvPr/>
        </p:nvSpPr>
        <p:spPr bwMode="auto">
          <a:xfrm>
            <a:off x="4862514" y="6073775"/>
            <a:ext cx="790575" cy="66833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76320">
            <a:solidFill>
              <a:srgbClr val="CC0000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2</a:t>
            </a:r>
            <a:r>
              <a:rPr lang="fr-FR" sz="2000" baseline="30000">
                <a:solidFill>
                  <a:srgbClr val="FFFFFF"/>
                </a:solidFill>
                <a:latin typeface="Impact" pitchFamily="32" charset="0"/>
              </a:rPr>
              <a:t>nde</a:t>
            </a: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>
                <a:solidFill>
                  <a:srgbClr val="FFFFFF"/>
                </a:solidFill>
                <a:latin typeface="Impact" pitchFamily="32" charset="0"/>
              </a:rPr>
              <a:t>spécifique</a:t>
            </a:r>
          </a:p>
        </p:txBody>
      </p:sp>
      <p:sp>
        <p:nvSpPr>
          <p:cNvPr id="10250" name="AutoShape 9"/>
          <p:cNvSpPr>
            <a:spLocks noChangeArrowheads="1"/>
          </p:cNvSpPr>
          <p:nvPr/>
        </p:nvSpPr>
        <p:spPr bwMode="auto">
          <a:xfrm>
            <a:off x="6402389" y="6059490"/>
            <a:ext cx="2339975" cy="68262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FFFFFF"/>
                </a:solidFill>
                <a:latin typeface="Impact" pitchFamily="32" charset="0"/>
              </a:rPr>
              <a:t>SECONDE  PRO</a:t>
            </a:r>
          </a:p>
        </p:txBody>
      </p:sp>
      <p:pic>
        <p:nvPicPr>
          <p:cNvPr id="1025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549" y="5302250"/>
            <a:ext cx="935038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2" name="AutoShape 11"/>
          <p:cNvSpPr>
            <a:spLocks noChangeArrowheads="1"/>
          </p:cNvSpPr>
          <p:nvPr/>
        </p:nvSpPr>
        <p:spPr bwMode="auto">
          <a:xfrm>
            <a:off x="8878888" y="6045202"/>
            <a:ext cx="792162" cy="69691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5724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FFFFFF"/>
                </a:solidFill>
                <a:latin typeface="Impact" pitchFamily="32" charset="0"/>
              </a:rPr>
              <a:t>CAP1</a:t>
            </a:r>
          </a:p>
        </p:txBody>
      </p:sp>
      <p:sp>
        <p:nvSpPr>
          <p:cNvPr id="15373" name="Oval 12"/>
          <p:cNvSpPr>
            <a:spLocks noChangeArrowheads="1"/>
          </p:cNvSpPr>
          <p:nvPr/>
        </p:nvSpPr>
        <p:spPr bwMode="auto">
          <a:xfrm>
            <a:off x="311150" y="4221163"/>
            <a:ext cx="1995488" cy="1008062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path path="shape">
              <a:fillToRect l="50000" t="50000" r="50000" b="50000"/>
            </a:path>
          </a:gradFill>
          <a:ln w="76320">
            <a:solidFill>
              <a:srgbClr val="333399"/>
            </a:solidFill>
            <a:miter lim="800000"/>
            <a:headEnd/>
            <a:tailEnd/>
          </a:ln>
          <a:effectLst>
            <a:outerShdw dist="17819" dir="2700000" algn="ctr" rotWithShape="0">
              <a:srgbClr val="FFFFFF">
                <a:alpha val="5002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>
                <a:solidFill>
                  <a:srgbClr val="FFFFFF"/>
                </a:solidFill>
                <a:latin typeface="Impact" pitchFamily="32" charset="0"/>
              </a:rPr>
              <a:t>BAC</a:t>
            </a:r>
          </a:p>
          <a:p>
            <a:pPr algn="ctr" eaLnBrk="1" hangingPunct="1">
              <a:lnSpc>
                <a:spcPct val="8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>
                <a:solidFill>
                  <a:srgbClr val="FFFFFF"/>
                </a:solidFill>
                <a:latin typeface="Impact" pitchFamily="32" charset="0"/>
                <a:cs typeface="Arial" charset="0"/>
              </a:rPr>
              <a:t>GENERAL</a:t>
            </a:r>
          </a:p>
          <a:p>
            <a:pPr algn="ctr" eaLnBrk="1" hangingPunct="1">
              <a:lnSpc>
                <a:spcPct val="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2800">
              <a:solidFill>
                <a:srgbClr val="FFFFFF"/>
              </a:solidFill>
              <a:latin typeface="Impact" pitchFamily="32" charset="0"/>
              <a:cs typeface="Arial" charset="0"/>
            </a:endParaRPr>
          </a:p>
        </p:txBody>
      </p:sp>
      <p:sp>
        <p:nvSpPr>
          <p:cNvPr id="15374" name="Oval 13"/>
          <p:cNvSpPr>
            <a:spLocks noChangeArrowheads="1"/>
          </p:cNvSpPr>
          <p:nvPr/>
        </p:nvSpPr>
        <p:spPr bwMode="auto">
          <a:xfrm>
            <a:off x="2970214" y="4221163"/>
            <a:ext cx="2719387" cy="1008062"/>
          </a:xfrm>
          <a:prstGeom prst="ellipse">
            <a:avLst/>
          </a:prstGeom>
          <a:solidFill>
            <a:srgbClr val="800000"/>
          </a:solidFill>
          <a:ln w="76320">
            <a:solidFill>
              <a:srgbClr val="CC0000"/>
            </a:solidFill>
            <a:miter lim="800000"/>
            <a:headEnd/>
            <a:tailEnd/>
          </a:ln>
          <a:effectLst>
            <a:outerShdw dist="17819" dir="2700000" algn="ctr" rotWithShape="0">
              <a:srgbClr val="FFFFFF">
                <a:alpha val="5002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2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800">
              <a:solidFill>
                <a:srgbClr val="FFFFFF"/>
              </a:solidFill>
              <a:latin typeface="Impact" pitchFamily="32" charset="0"/>
            </a:endParaRPr>
          </a:p>
          <a:p>
            <a:pPr algn="ctr" eaLnBrk="1" hangingPunct="1">
              <a:lnSpc>
                <a:spcPct val="7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>
                <a:solidFill>
                  <a:srgbClr val="FFFFFF"/>
                </a:solidFill>
                <a:latin typeface="Impact" pitchFamily="32" charset="0"/>
              </a:rPr>
              <a:t>BAC  </a:t>
            </a:r>
            <a:r>
              <a:rPr lang="fr-FR" sz="2800">
                <a:solidFill>
                  <a:srgbClr val="FFFFFF"/>
                </a:solidFill>
                <a:latin typeface="Impact" pitchFamily="32" charset="0"/>
                <a:cs typeface="Arial" charset="0"/>
              </a:rPr>
              <a:t>TECHNO</a:t>
            </a:r>
          </a:p>
        </p:txBody>
      </p:sp>
      <p:sp>
        <p:nvSpPr>
          <p:cNvPr id="15375" name="Oval 14"/>
          <p:cNvSpPr>
            <a:spLocks noChangeArrowheads="1"/>
          </p:cNvSpPr>
          <p:nvPr/>
        </p:nvSpPr>
        <p:spPr bwMode="auto">
          <a:xfrm>
            <a:off x="6413500" y="4221163"/>
            <a:ext cx="2305050" cy="1008062"/>
          </a:xfrm>
          <a:prstGeom prst="ellipse">
            <a:avLst/>
          </a:prstGeom>
          <a:solidFill>
            <a:srgbClr val="008000"/>
          </a:solidFill>
          <a:ln w="76320">
            <a:solidFill>
              <a:srgbClr val="33CC33"/>
            </a:solidFill>
            <a:miter lim="800000"/>
            <a:headEnd/>
            <a:tailEnd/>
          </a:ln>
          <a:effectLst>
            <a:outerShdw dist="17819" dir="2700000" algn="ctr" rotWithShape="0">
              <a:srgbClr val="FFFFFF">
                <a:alpha val="5002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>
                <a:solidFill>
                  <a:srgbClr val="FFFFFF"/>
                </a:solidFill>
                <a:latin typeface="Impact" pitchFamily="32" charset="0"/>
              </a:rPr>
              <a:t>BAC </a:t>
            </a:r>
            <a:r>
              <a:rPr lang="fr-FR" sz="3200">
                <a:solidFill>
                  <a:srgbClr val="FFFFFF"/>
                </a:solidFill>
                <a:latin typeface="Impact" pitchFamily="32" charset="0"/>
                <a:cs typeface="Arial" charset="0"/>
              </a:rPr>
              <a:t>PRO</a:t>
            </a:r>
          </a:p>
        </p:txBody>
      </p:sp>
      <p:pic>
        <p:nvPicPr>
          <p:cNvPr id="1025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315" y="5307015"/>
            <a:ext cx="935037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5200" y="5302250"/>
            <a:ext cx="935038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8" name="AutoShape 17"/>
          <p:cNvSpPr>
            <a:spLocks noChangeArrowheads="1"/>
          </p:cNvSpPr>
          <p:nvPr/>
        </p:nvSpPr>
        <p:spPr bwMode="auto">
          <a:xfrm>
            <a:off x="8878888" y="5253038"/>
            <a:ext cx="792162" cy="696912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57240">
            <a:solidFill>
              <a:srgbClr val="33CC33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FFFFFF"/>
                </a:solidFill>
                <a:latin typeface="Impact" pitchFamily="32" charset="0"/>
              </a:rPr>
              <a:t>CAP2</a:t>
            </a:r>
          </a:p>
        </p:txBody>
      </p:sp>
      <p:pic>
        <p:nvPicPr>
          <p:cNvPr id="1025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5314950"/>
            <a:ext cx="935038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0" name="AutoShape 19"/>
          <p:cNvSpPr>
            <a:spLocks noChangeArrowheads="1"/>
          </p:cNvSpPr>
          <p:nvPr/>
        </p:nvSpPr>
        <p:spPr bwMode="auto">
          <a:xfrm>
            <a:off x="6143625" y="2285452"/>
            <a:ext cx="3640138" cy="1163151"/>
          </a:xfrm>
          <a:prstGeom prst="roundRect">
            <a:avLst>
              <a:gd name="adj" fmla="val 16667"/>
            </a:avLst>
          </a:prstGeom>
          <a:solidFill>
            <a:srgbClr val="A0E8A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>
            <a:spAutoFit/>
          </a:bodyPr>
          <a:lstStyle/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001400"/>
              </a:solidFill>
            </a:endParaRPr>
          </a:p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001400"/>
              </a:solidFill>
            </a:endParaRPr>
          </a:p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001400"/>
              </a:solidFill>
            </a:endParaRPr>
          </a:p>
        </p:txBody>
      </p:sp>
      <p:pic>
        <p:nvPicPr>
          <p:cNvPr id="10261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9" y="3502025"/>
            <a:ext cx="935037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2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5564" y="3506790"/>
            <a:ext cx="935037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3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8189" y="3514725"/>
            <a:ext cx="935037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4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0" y="3571875"/>
            <a:ext cx="431800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5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0" y="4217988"/>
            <a:ext cx="431800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0" y="4867277"/>
            <a:ext cx="431800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7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664" y="1773240"/>
            <a:ext cx="6635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8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8439" y="1778000"/>
            <a:ext cx="6635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9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6826" y="1785940"/>
            <a:ext cx="6635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0" name="AutoShape 29"/>
          <p:cNvSpPr>
            <a:spLocks noChangeArrowheads="1"/>
          </p:cNvSpPr>
          <p:nvPr/>
        </p:nvSpPr>
        <p:spPr bwMode="auto">
          <a:xfrm>
            <a:off x="131764" y="2265901"/>
            <a:ext cx="2398712" cy="119748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 anchor="ctr">
            <a:spAutoFit/>
          </a:bodyPr>
          <a:lstStyle/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000018"/>
                </a:solidFill>
              </a:rPr>
              <a:t>Études longues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000018"/>
                </a:solidFill>
                <a:latin typeface="Century Gothic" pitchFamily="32" charset="0"/>
              </a:rPr>
              <a:t>BAC + 5 ans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000018"/>
                </a:solidFill>
              </a:rPr>
              <a:t>majoritairement</a:t>
            </a:r>
          </a:p>
        </p:txBody>
      </p:sp>
      <p:sp>
        <p:nvSpPr>
          <p:cNvPr id="10271" name="AutoShape 30"/>
          <p:cNvSpPr>
            <a:spLocks noChangeArrowheads="1"/>
          </p:cNvSpPr>
          <p:nvPr/>
        </p:nvSpPr>
        <p:spPr bwMode="auto">
          <a:xfrm>
            <a:off x="3067051" y="2270665"/>
            <a:ext cx="2525713" cy="119748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 anchor="ctr">
            <a:spAutoFit/>
          </a:bodyPr>
          <a:lstStyle/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220000"/>
                </a:solidFill>
              </a:rPr>
              <a:t>Études courtes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220000"/>
                </a:solidFill>
                <a:latin typeface="Century Gothic" pitchFamily="32" charset="0"/>
              </a:rPr>
              <a:t>BAC + 2/3 ans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220000"/>
                </a:solidFill>
              </a:rPr>
              <a:t>majoritairement</a:t>
            </a:r>
          </a:p>
        </p:txBody>
      </p:sp>
      <p:sp>
        <p:nvSpPr>
          <p:cNvPr id="10272" name="AutoShape 31"/>
          <p:cNvSpPr>
            <a:spLocks noChangeArrowheads="1"/>
          </p:cNvSpPr>
          <p:nvPr/>
        </p:nvSpPr>
        <p:spPr bwMode="auto">
          <a:xfrm>
            <a:off x="6140451" y="2263520"/>
            <a:ext cx="3643313" cy="119748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 anchor="ctr">
            <a:spAutoFit/>
          </a:bodyPr>
          <a:lstStyle/>
          <a:p>
            <a:pPr algn="ct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001400"/>
                </a:solidFill>
              </a:rPr>
              <a:t>Insertion professionnelle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001400"/>
                </a:solidFill>
                <a:latin typeface="Century Gothic" pitchFamily="32" charset="0"/>
              </a:rPr>
              <a:t>immédiate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001400"/>
                </a:solidFill>
              </a:rPr>
              <a:t>possible</a:t>
            </a:r>
          </a:p>
        </p:txBody>
      </p:sp>
      <p:sp>
        <p:nvSpPr>
          <p:cNvPr id="10273" name="WordArt 32"/>
          <p:cNvSpPr>
            <a:spLocks noChangeArrowheads="1" noChangeShapeType="1" noTextEdit="1"/>
          </p:cNvSpPr>
          <p:nvPr/>
        </p:nvSpPr>
        <p:spPr bwMode="auto">
          <a:xfrm>
            <a:off x="3167064" y="217490"/>
            <a:ext cx="540067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Objectif : qualification professionnelle</a:t>
            </a: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128588" y="125413"/>
            <a:ext cx="1439862" cy="423862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10275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4" y="-26988"/>
            <a:ext cx="8413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15937" y="-360363"/>
            <a:ext cx="10656888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9402764" y="179390"/>
            <a:ext cx="280987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31748" name="WordArt 3"/>
          <p:cNvSpPr>
            <a:spLocks noChangeArrowheads="1" noChangeShapeType="1" noTextEdit="1"/>
          </p:cNvSpPr>
          <p:nvPr/>
        </p:nvSpPr>
        <p:spPr bwMode="auto">
          <a:xfrm>
            <a:off x="4217989" y="38100"/>
            <a:ext cx="334327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Se documenter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862013" y="752476"/>
            <a:ext cx="8475044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006699"/>
                </a:solidFill>
                <a:latin typeface="Century Gothic" pitchFamily="32" charset="0"/>
              </a:rPr>
              <a:t>Présentation des grandes voies de formation après la 3</a:t>
            </a:r>
            <a:r>
              <a:rPr lang="fr-FR" sz="2400" b="1" baseline="30000">
                <a:solidFill>
                  <a:srgbClr val="006699"/>
                </a:solidFill>
                <a:latin typeface="Century Gothic" pitchFamily="32" charset="0"/>
              </a:rPr>
              <a:t>e</a:t>
            </a:r>
            <a:r>
              <a:rPr lang="fr-FR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6297613"/>
            <a:ext cx="99075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000" b="1">
                <a:solidFill>
                  <a:srgbClr val="000000"/>
                </a:solidFill>
                <a:cs typeface="Arial" charset="0"/>
              </a:rPr>
              <a:t>Télécharger ce document  </a:t>
            </a:r>
            <a:r>
              <a:rPr lang="fr-FR">
                <a:solidFill>
                  <a:srgbClr val="000000"/>
                </a:solidFill>
                <a:latin typeface="Wingdings" charset="2"/>
                <a:cs typeface="Arial" charset="0"/>
              </a:rPr>
              <a:t></a:t>
            </a:r>
            <a:r>
              <a:rPr lang="fr-FR" sz="2000" b="1">
                <a:solidFill>
                  <a:srgbClr val="000000"/>
                </a:solidFill>
                <a:cs typeface="Arial" charset="0"/>
              </a:rPr>
              <a:t>  </a:t>
            </a:r>
            <a:r>
              <a:rPr lang="fr-FR" sz="2000" b="1">
                <a:solidFill>
                  <a:srgbClr val="006699"/>
                </a:solidFill>
              </a:rPr>
              <a:t>www.onisep.fr/Guides-d-orientation</a:t>
            </a:r>
          </a:p>
        </p:txBody>
      </p:sp>
      <p:sp>
        <p:nvSpPr>
          <p:cNvPr id="31751" name="AutoShape 6"/>
          <p:cNvSpPr>
            <a:spLocks noChangeArrowheads="1"/>
          </p:cNvSpPr>
          <p:nvPr/>
        </p:nvSpPr>
        <p:spPr bwMode="auto">
          <a:xfrm>
            <a:off x="0" y="1260475"/>
            <a:ext cx="2628900" cy="2160588"/>
          </a:xfrm>
          <a:prstGeom prst="rightArrow">
            <a:avLst>
              <a:gd name="adj1" fmla="val 50000"/>
              <a:gd name="adj2" fmla="val 30419"/>
            </a:avLst>
          </a:prstGeom>
          <a:solidFill>
            <a:srgbClr val="CC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7049" y="1838327"/>
            <a:ext cx="2041717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000000"/>
                </a:solidFill>
                <a:cs typeface="Arial" charset="0"/>
              </a:rPr>
              <a:t>Consulter la liste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000000"/>
                </a:solidFill>
                <a:cs typeface="Arial" charset="0"/>
              </a:rPr>
              <a:t>des formations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000000"/>
                </a:solidFill>
                <a:cs typeface="Arial" charset="0"/>
              </a:rPr>
              <a:t>de sa région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-1174750" y="4498976"/>
            <a:ext cx="4775200" cy="1356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CC0000"/>
                </a:solidFill>
              </a:rPr>
              <a:t>Guide disponible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CC0000"/>
                </a:solidFill>
              </a:rPr>
              <a:t>courant 2</a:t>
            </a:r>
            <a:r>
              <a:rPr lang="fr-FR" b="1" baseline="30000">
                <a:solidFill>
                  <a:srgbClr val="CC0000"/>
                </a:solidFill>
              </a:rPr>
              <a:t>e</a:t>
            </a:r>
            <a:r>
              <a:rPr lang="fr-FR" b="1">
                <a:solidFill>
                  <a:srgbClr val="CC0000"/>
                </a:solidFill>
              </a:rPr>
              <a:t> trimestre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CC0000"/>
                </a:solidFill>
              </a:rPr>
              <a:t>distribué gratuitement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CC0000"/>
                </a:solidFill>
              </a:rPr>
              <a:t>à tous les élèves de 3</a:t>
            </a:r>
            <a:r>
              <a:rPr lang="fr-FR" b="1" baseline="30000">
                <a:solidFill>
                  <a:srgbClr val="CC0000"/>
                </a:solidFill>
              </a:rPr>
              <a:t>e</a:t>
            </a:r>
            <a:r>
              <a:rPr lang="fr-FR" sz="2800" b="1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989" y="1268442"/>
            <a:ext cx="3292997" cy="466572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907588" cy="14033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Comment rencontrer la</a:t>
            </a:r>
            <a:b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Psychologue de l’Éducation Nationale?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46075" y="1989140"/>
            <a:ext cx="860425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19088" indent="-319088" eaLnBrk="1" hangingPunct="1">
              <a:lnSpc>
                <a:spcPct val="130000"/>
              </a:lnSpc>
              <a:spcBef>
                <a:spcPts val="700"/>
              </a:spcBef>
              <a:buClr>
                <a:srgbClr val="A3C145"/>
              </a:buClr>
              <a:buSzPct val="100000"/>
              <a:buFont typeface="Arial" charset="0"/>
              <a:buChar char="►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400" b="1" u="sng" dirty="0">
                <a:solidFill>
                  <a:schemeClr val="tx1"/>
                </a:solidFill>
                <a:latin typeface="Tahoma" pitchFamily="32" charset="0"/>
              </a:rPr>
              <a:t>Au collège</a:t>
            </a:r>
            <a:r>
              <a:rPr lang="fr-FR" sz="24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Tahoma" pitchFamily="32" charset="0"/>
              </a:rPr>
              <a:t>: </a:t>
            </a:r>
          </a:p>
          <a:p>
            <a:pPr marL="319088" indent="-319088" eaLnBrk="1" hangingPunct="1">
              <a:lnSpc>
                <a:spcPct val="130000"/>
              </a:lnSpc>
              <a:spcBef>
                <a:spcPts val="700"/>
              </a:spcBef>
              <a:buSzPct val="10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000" b="1" dirty="0">
                <a:solidFill>
                  <a:schemeClr val="tx1"/>
                </a:solidFill>
                <a:latin typeface="Tahoma" pitchFamily="32" charset="0"/>
              </a:rPr>
              <a:t>Permanence le </a:t>
            </a:r>
            <a:r>
              <a:rPr lang="fr-FR" sz="2000" b="1" dirty="0" smtClean="0">
                <a:solidFill>
                  <a:schemeClr val="tx1"/>
                </a:solidFill>
                <a:latin typeface="Tahoma" pitchFamily="32" charset="0"/>
              </a:rPr>
              <a:t>mardi </a:t>
            </a:r>
            <a:r>
              <a:rPr lang="fr-FR" sz="2000" b="1" dirty="0" smtClean="0">
                <a:solidFill>
                  <a:schemeClr val="tx1"/>
                </a:solidFill>
                <a:latin typeface="Tahoma" pitchFamily="32" charset="0"/>
              </a:rPr>
              <a:t>et le mercredi de </a:t>
            </a:r>
            <a:r>
              <a:rPr lang="fr-FR" sz="2000" b="1" dirty="0" smtClean="0">
                <a:solidFill>
                  <a:schemeClr val="tx1"/>
                </a:solidFill>
                <a:latin typeface="Tahoma" pitchFamily="32" charset="0"/>
              </a:rPr>
              <a:t>9h à </a:t>
            </a:r>
            <a:r>
              <a:rPr lang="fr-FR" sz="2000" b="1" dirty="0" smtClean="0">
                <a:solidFill>
                  <a:schemeClr val="tx1"/>
                </a:solidFill>
                <a:latin typeface="Tahoma" pitchFamily="32" charset="0"/>
              </a:rPr>
              <a:t>12h30h</a:t>
            </a:r>
            <a:r>
              <a:rPr lang="fr-FR" sz="2000" b="1" dirty="0" smtClean="0">
                <a:solidFill>
                  <a:schemeClr val="tx1"/>
                </a:solidFill>
                <a:latin typeface="Tahoma" pitchFamily="32" charset="0"/>
              </a:rPr>
              <a:t>.</a:t>
            </a:r>
            <a:endParaRPr lang="fr-FR" sz="2000" b="1" dirty="0">
              <a:solidFill>
                <a:schemeClr val="tx1"/>
              </a:solidFill>
              <a:latin typeface="Tahoma" pitchFamily="32" charset="0"/>
            </a:endParaRPr>
          </a:p>
          <a:p>
            <a:pPr marL="319088" indent="-319088" eaLnBrk="1" hangingPunct="1">
              <a:lnSpc>
                <a:spcPct val="130000"/>
              </a:lnSpc>
              <a:spcBef>
                <a:spcPts val="700"/>
              </a:spcBef>
              <a:buSzPct val="10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000" b="1" dirty="0">
                <a:solidFill>
                  <a:schemeClr val="tx1"/>
                </a:solidFill>
                <a:latin typeface="Tahoma" pitchFamily="32" charset="0"/>
              </a:rPr>
              <a:t>Prendre rendez-vous </a:t>
            </a:r>
            <a:r>
              <a:rPr lang="fr-FR" sz="2000" b="1" dirty="0" smtClean="0">
                <a:solidFill>
                  <a:schemeClr val="tx1"/>
                </a:solidFill>
                <a:latin typeface="Tahoma" pitchFamily="32" charset="0"/>
              </a:rPr>
              <a:t>au CDI.</a:t>
            </a:r>
            <a:endParaRPr lang="fr-FR" sz="2000" b="1" dirty="0">
              <a:solidFill>
                <a:schemeClr val="tx1"/>
              </a:solidFill>
              <a:latin typeface="Tahoma" pitchFamily="32" charset="0"/>
            </a:endParaRPr>
          </a:p>
          <a:p>
            <a:pPr marL="319088" indent="-319088" eaLnBrk="1" hangingPunct="1">
              <a:lnSpc>
                <a:spcPct val="130000"/>
              </a:lnSpc>
              <a:spcBef>
                <a:spcPts val="700"/>
              </a:spcBef>
              <a:buSzPct val="10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fr-FR" sz="2000" b="1" dirty="0">
              <a:solidFill>
                <a:srgbClr val="FFFFFF"/>
              </a:solidFill>
              <a:latin typeface="Tahoma" pitchFamily="32" charset="0"/>
            </a:endParaRPr>
          </a:p>
          <a:p>
            <a:pPr marL="319088" indent="-319088" eaLnBrk="1" hangingPunct="1">
              <a:lnSpc>
                <a:spcPct val="130000"/>
              </a:lnSpc>
              <a:spcBef>
                <a:spcPts val="700"/>
              </a:spcBef>
              <a:buClr>
                <a:srgbClr val="A3C145"/>
              </a:buClr>
              <a:buSzPct val="100000"/>
              <a:buFont typeface="Arial" charset="0"/>
              <a:buChar char="►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400" b="1" u="sng" dirty="0">
                <a:solidFill>
                  <a:schemeClr val="tx1"/>
                </a:solidFill>
                <a:latin typeface="Tahoma" pitchFamily="32" charset="0"/>
              </a:rPr>
              <a:t>Au CIO</a:t>
            </a:r>
            <a:r>
              <a:rPr lang="fr-FR" sz="24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Tahoma" pitchFamily="32" charset="0"/>
              </a:rPr>
              <a:t>: 2 rue Fernand Léger à Sarcelles              </a:t>
            </a:r>
          </a:p>
          <a:p>
            <a:pPr marL="319088" indent="-319088" eaLnBrk="1" hangingPunct="1">
              <a:lnSpc>
                <a:spcPct val="130000"/>
              </a:lnSpc>
              <a:spcBef>
                <a:spcPts val="700"/>
              </a:spcBef>
              <a:buSzPct val="10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000" b="1" dirty="0">
                <a:solidFill>
                  <a:schemeClr val="tx1"/>
                </a:solidFill>
                <a:latin typeface="Tahoma" pitchFamily="32" charset="0"/>
              </a:rPr>
              <a:t>Du lundi au vendredi de 9h à 12h30 et de 13h30 à 17h et le samedi de 9h à 12h. </a:t>
            </a:r>
          </a:p>
          <a:p>
            <a:pPr marL="319088" indent="-319088" eaLnBrk="1" hangingPunct="1">
              <a:lnSpc>
                <a:spcPct val="130000"/>
              </a:lnSpc>
              <a:spcBef>
                <a:spcPts val="700"/>
              </a:spcBef>
              <a:buSzPct val="10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000" b="1" dirty="0">
                <a:solidFill>
                  <a:schemeClr val="tx1"/>
                </a:solidFill>
                <a:latin typeface="Tahoma" pitchFamily="32" charset="0"/>
              </a:rPr>
              <a:t>Ouvert pendant les vacances scolaires </a:t>
            </a:r>
            <a:r>
              <a:rPr lang="fr-FR" sz="2000" b="1" dirty="0">
                <a:solidFill>
                  <a:srgbClr val="FFFFFF"/>
                </a:solidFill>
                <a:latin typeface="Tahoma" pitchFamily="32" charset="0"/>
              </a:rPr>
              <a:t>		</a:t>
            </a:r>
            <a:r>
              <a:rPr lang="fr-FR" sz="2400" b="1" dirty="0">
                <a:solidFill>
                  <a:srgbClr val="FFFFFF"/>
                </a:solidFill>
                <a:latin typeface="Tahoma" pitchFamily="32" charset="0"/>
              </a:rPr>
              <a:t>						   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8537" y="2000242"/>
            <a:ext cx="1582737" cy="237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3725" y="5589590"/>
            <a:ext cx="1225550" cy="102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246188" y="1598615"/>
            <a:ext cx="75438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7113589" y="5732463"/>
            <a:ext cx="30241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chemeClr val="tx1"/>
                </a:solidFill>
                <a:cs typeface="Arial" charset="0"/>
              </a:rPr>
              <a:t>01.34.38.36.70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2001838" y="1844675"/>
            <a:ext cx="6242050" cy="32400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76320">
            <a:solidFill>
              <a:srgbClr val="CC0066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FFFFFF"/>
                </a:solidFill>
                <a:latin typeface="Impact" pitchFamily="32" charset="0"/>
              </a:rPr>
              <a:t>  </a:t>
            </a:r>
            <a:r>
              <a:rPr lang="fr-FR" sz="5400">
                <a:solidFill>
                  <a:srgbClr val="FFFFFF"/>
                </a:solidFill>
                <a:latin typeface="Impact" pitchFamily="32" charset="0"/>
              </a:rPr>
              <a:t>VOIE GENERALE ET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5400">
                <a:solidFill>
                  <a:srgbClr val="FFFFFF"/>
                </a:solidFill>
                <a:latin typeface="Impact" pitchFamily="32" charset="0"/>
              </a:rPr>
              <a:t>TECHNOLOGIQUE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FFFFFF"/>
                </a:solidFill>
                <a:latin typeface="Arial Narrow" pitchFamily="32" charset="0"/>
              </a:rPr>
              <a:t>Seconde générale &amp; technologique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384551" y="6245227"/>
            <a:ext cx="3127375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</a:rPr>
              <a:t>sous réserve de modification en 2013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74650" y="-315913"/>
            <a:ext cx="10656888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138114" y="6326188"/>
            <a:ext cx="9577387" cy="461962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57240">
            <a:solidFill>
              <a:srgbClr val="4D4D4D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lnSpc>
                <a:spcPct val="11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600" dirty="0" err="1">
                <a:solidFill>
                  <a:srgbClr val="000000"/>
                </a:solidFill>
                <a:latin typeface="Arial Black" pitchFamily="32" charset="0"/>
              </a:rPr>
              <a:t>T</a:t>
            </a:r>
            <a:r>
              <a:rPr lang="fr-FR" sz="2600" dirty="0">
                <a:solidFill>
                  <a:srgbClr val="000000"/>
                </a:solidFill>
                <a:latin typeface="Arial Black" pitchFamily="32" charset="0"/>
              </a:rPr>
              <a:t> R O I S I </a:t>
            </a:r>
            <a:r>
              <a:rPr lang="fr-FR" sz="2600" dirty="0" err="1" smtClean="0">
                <a:solidFill>
                  <a:srgbClr val="000000"/>
                </a:solidFill>
                <a:latin typeface="Arial Black" pitchFamily="32" charset="0"/>
              </a:rPr>
              <a:t>È</a:t>
            </a:r>
            <a:r>
              <a:rPr lang="fr-FR" sz="2600" dirty="0" smtClean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fr-FR" sz="2600" dirty="0">
                <a:solidFill>
                  <a:srgbClr val="000000"/>
                </a:solidFill>
                <a:latin typeface="Arial Black" pitchFamily="32" charset="0"/>
              </a:rPr>
              <a:t>M E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1795463" y="4759325"/>
            <a:ext cx="4454525" cy="8651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76320">
            <a:solidFill>
              <a:srgbClr val="CC0066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Impact" pitchFamily="32" charset="0"/>
              </a:rPr>
              <a:t>  </a:t>
            </a:r>
            <a:r>
              <a:rPr lang="fr-FR" sz="2800">
                <a:solidFill>
                  <a:srgbClr val="FFFFFF"/>
                </a:solidFill>
                <a:latin typeface="Impact" pitchFamily="32" charset="0"/>
              </a:rPr>
              <a:t>SECONDE  GT  </a:t>
            </a:r>
          </a:p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FFFFFF"/>
                </a:solidFill>
                <a:latin typeface="Arial Narrow" pitchFamily="32" charset="0"/>
              </a:rPr>
              <a:t>Seconde générale &amp; technologique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4021138"/>
            <a:ext cx="927100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013" y="4035427"/>
            <a:ext cx="927100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0601" y="5708652"/>
            <a:ext cx="984250" cy="53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8721725" y="5794375"/>
            <a:ext cx="1793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2247164" y="1239839"/>
            <a:ext cx="1198449" cy="82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66"/>
                </a:solidFill>
                <a:latin typeface="Impact" pitchFamily="32" charset="0"/>
              </a:rPr>
              <a:t>BAC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66"/>
                </a:solidFill>
                <a:latin typeface="Impact" pitchFamily="32" charset="0"/>
              </a:rPr>
              <a:t>GENERAL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5368017" y="1227139"/>
            <a:ext cx="2116369" cy="82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800000"/>
                </a:solidFill>
                <a:latin typeface="Impact" pitchFamily="32" charset="0"/>
              </a:rPr>
              <a:t>BAC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800000"/>
                </a:solidFill>
                <a:latin typeface="Impact" pitchFamily="32" charset="0"/>
              </a:rPr>
              <a:t>TECHNOLOGIQUE</a:t>
            </a:r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>
            <a:off x="6681789" y="4752975"/>
            <a:ext cx="1296987" cy="8651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76320">
            <a:solidFill>
              <a:srgbClr val="CC0066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Impact" pitchFamily="32" charset="0"/>
              </a:rPr>
              <a:t>  </a:t>
            </a:r>
            <a:r>
              <a:rPr lang="fr-FR" sz="2400">
                <a:solidFill>
                  <a:srgbClr val="FFFFFF"/>
                </a:solidFill>
                <a:latin typeface="Impact" pitchFamily="32" charset="0"/>
              </a:rPr>
              <a:t>2</a:t>
            </a:r>
            <a:r>
              <a:rPr lang="fr-FR" sz="2400" baseline="30000">
                <a:solidFill>
                  <a:srgbClr val="FFFFFF"/>
                </a:solidFill>
                <a:latin typeface="Impact" pitchFamily="32" charset="0"/>
              </a:rPr>
              <a:t>nde</a:t>
            </a:r>
            <a:r>
              <a:rPr lang="fr-FR" sz="3200">
                <a:solidFill>
                  <a:srgbClr val="FFFFFF"/>
                </a:solidFill>
                <a:latin typeface="Impact" pitchFamily="32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FFFFFF"/>
                </a:solidFill>
                <a:latin typeface="Arial Narrow" pitchFamily="32" charset="0"/>
              </a:rPr>
              <a:t>spécifique</a:t>
            </a:r>
          </a:p>
        </p:txBody>
      </p:sp>
      <p:pic>
        <p:nvPicPr>
          <p:cNvPr id="1230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0025" y="4033838"/>
            <a:ext cx="927100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02" name="AutoShape 13"/>
          <p:cNvSpPr>
            <a:spLocks noChangeArrowheads="1"/>
          </p:cNvSpPr>
          <p:nvPr/>
        </p:nvSpPr>
        <p:spPr bwMode="auto">
          <a:xfrm>
            <a:off x="1828801" y="3178177"/>
            <a:ext cx="2268538" cy="79216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76320">
            <a:solidFill>
              <a:srgbClr val="3333CC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1</a:t>
            </a:r>
            <a:r>
              <a:rPr lang="fr-FR" sz="2000" baseline="30000">
                <a:solidFill>
                  <a:srgbClr val="FFFFFF"/>
                </a:solidFill>
                <a:latin typeface="Impact" pitchFamily="32" charset="0"/>
              </a:rPr>
              <a:t>e</a:t>
            </a: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  GENERALE</a:t>
            </a:r>
          </a:p>
        </p:txBody>
      </p:sp>
      <p:sp>
        <p:nvSpPr>
          <p:cNvPr id="12303" name="AutoShape 14"/>
          <p:cNvSpPr>
            <a:spLocks noChangeArrowheads="1"/>
          </p:cNvSpPr>
          <p:nvPr/>
        </p:nvSpPr>
        <p:spPr bwMode="auto">
          <a:xfrm>
            <a:off x="5529264" y="3124202"/>
            <a:ext cx="2443162" cy="79216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76320">
            <a:solidFill>
              <a:srgbClr val="CC0000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  <a:latin typeface="Impact" pitchFamily="32" charset="0"/>
              </a:rPr>
              <a:t>1</a:t>
            </a:r>
            <a:r>
              <a:rPr lang="fr-FR" baseline="30000">
                <a:solidFill>
                  <a:srgbClr val="FFFFFF"/>
                </a:solidFill>
                <a:latin typeface="Impact" pitchFamily="32" charset="0"/>
              </a:rPr>
              <a:t>e</a:t>
            </a:r>
            <a:r>
              <a:rPr lang="fr-FR">
                <a:solidFill>
                  <a:srgbClr val="FFFFFF"/>
                </a:solidFill>
                <a:latin typeface="Impact" pitchFamily="32" charset="0"/>
              </a:rPr>
              <a:t>  TECHNO</a:t>
            </a:r>
          </a:p>
        </p:txBody>
      </p:sp>
      <p:sp>
        <p:nvSpPr>
          <p:cNvPr id="12304" name="AutoShape 15"/>
          <p:cNvSpPr>
            <a:spLocks noChangeArrowheads="1"/>
          </p:cNvSpPr>
          <p:nvPr/>
        </p:nvSpPr>
        <p:spPr bwMode="auto">
          <a:xfrm>
            <a:off x="1817689" y="2211388"/>
            <a:ext cx="2290762" cy="792162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76320">
            <a:solidFill>
              <a:srgbClr val="3333CC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TERMINALE</a:t>
            </a:r>
          </a:p>
          <a:p>
            <a:pPr algn="ctr" eaLnBrk="1" hangingPunct="1">
              <a:lnSpc>
                <a:spcPct val="10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Impact" pitchFamily="32" charset="0"/>
              </a:rPr>
              <a:t>GENERALE</a:t>
            </a:r>
          </a:p>
        </p:txBody>
      </p:sp>
      <p:sp>
        <p:nvSpPr>
          <p:cNvPr id="12305" name="AutoShape 16"/>
          <p:cNvSpPr>
            <a:spLocks noChangeArrowheads="1"/>
          </p:cNvSpPr>
          <p:nvPr/>
        </p:nvSpPr>
        <p:spPr bwMode="auto">
          <a:xfrm>
            <a:off x="5534026" y="2181227"/>
            <a:ext cx="2433638" cy="79216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76320">
            <a:solidFill>
              <a:srgbClr val="CC0000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  <a:latin typeface="Impact" pitchFamily="32" charset="0"/>
              </a:rPr>
              <a:t>TERMINALE</a:t>
            </a:r>
          </a:p>
          <a:p>
            <a:pPr algn="ctr" eaLnBrk="1" hangingPunct="1">
              <a:lnSpc>
                <a:spcPct val="10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FFFFFF"/>
                </a:solidFill>
                <a:latin typeface="Impact" pitchFamily="32" charset="0"/>
              </a:rPr>
              <a:t>TECHNO</a:t>
            </a:r>
          </a:p>
        </p:txBody>
      </p:sp>
      <p:pic>
        <p:nvPicPr>
          <p:cNvPr id="12306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8476" y="5711827"/>
            <a:ext cx="984250" cy="53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07" name="WordArt 18"/>
          <p:cNvSpPr>
            <a:spLocks noChangeArrowheads="1" noChangeShapeType="1" noTextEdit="1"/>
          </p:cNvSpPr>
          <p:nvPr/>
        </p:nvSpPr>
        <p:spPr bwMode="auto">
          <a:xfrm>
            <a:off x="3370264" y="188913"/>
            <a:ext cx="54737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La voie générale et technologique</a:t>
            </a:r>
          </a:p>
        </p:txBody>
      </p:sp>
      <p:sp>
        <p:nvSpPr>
          <p:cNvPr id="12308" name="Text Box 19"/>
          <p:cNvSpPr txBox="1">
            <a:spLocks noChangeArrowheads="1"/>
          </p:cNvSpPr>
          <p:nvPr/>
        </p:nvSpPr>
        <p:spPr bwMode="auto">
          <a:xfrm>
            <a:off x="8749359" y="50801"/>
            <a:ext cx="309859" cy="391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00" tIns="41400" rIns="82800" bIns="414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1281114" y="765176"/>
            <a:ext cx="7272338" cy="42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CC"/>
                </a:solidFill>
                <a:latin typeface="Century Gothic" pitchFamily="32" charset="0"/>
              </a:rPr>
              <a:t>Parcours en 3 ans</a:t>
            </a:r>
          </a:p>
        </p:txBody>
      </p:sp>
      <p:sp>
        <p:nvSpPr>
          <p:cNvPr id="12310" name="AutoShape 21"/>
          <p:cNvSpPr>
            <a:spLocks noChangeArrowheads="1"/>
          </p:cNvSpPr>
          <p:nvPr/>
        </p:nvSpPr>
        <p:spPr bwMode="auto">
          <a:xfrm>
            <a:off x="1354138" y="765175"/>
            <a:ext cx="7272338" cy="431800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2001838" y="1844675"/>
            <a:ext cx="6242050" cy="32400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76320">
            <a:solidFill>
              <a:srgbClr val="CC0066"/>
            </a:solidFill>
            <a:miter lim="800000"/>
            <a:headEnd/>
            <a:tailEnd/>
          </a:ln>
        </p:spPr>
        <p:txBody>
          <a:bodyPr wrap="none" lIns="105840" tIns="52920" rIns="105840" bIns="5292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FFFFFF"/>
                </a:solidFill>
                <a:latin typeface="Arial Narrow" pitchFamily="32" charset="0"/>
              </a:rPr>
              <a:t>La classe de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FFFFFF"/>
                </a:solidFill>
                <a:latin typeface="Arial Narrow" pitchFamily="32" charset="0"/>
              </a:rPr>
              <a:t>Seconde générale &amp; technologique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8" y="1628800"/>
            <a:ext cx="9487800" cy="243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76237" y="-315913"/>
            <a:ext cx="10644187" cy="7489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423988" y="2155825"/>
            <a:ext cx="7994650" cy="215900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1423988" y="2514600"/>
            <a:ext cx="7994650" cy="1728788"/>
          </a:xfrm>
          <a:prstGeom prst="actionButtonBlank">
            <a:avLst/>
          </a:pr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FFFFFF"/>
                </a:solidFill>
                <a:latin typeface="Century Gothic" pitchFamily="32" charset="0"/>
                <a:cs typeface="Arial" charset="0"/>
              </a:rPr>
              <a:t> </a:t>
            </a: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1423988" y="5084765"/>
            <a:ext cx="7994650" cy="719137"/>
          </a:xfrm>
          <a:prstGeom prst="actionButtonBlank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FFFFFF"/>
                </a:solidFill>
                <a:latin typeface="Century Gothic" pitchFamily="32" charset="0"/>
                <a:cs typeface="Arial" charset="0"/>
              </a:rPr>
              <a:t> </a:t>
            </a:r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1423988" y="4343400"/>
            <a:ext cx="7994650" cy="647700"/>
          </a:xfrm>
          <a:prstGeom prst="actionButtonBlank">
            <a:avLst/>
          </a:prstGeom>
          <a:solidFill>
            <a:srgbClr val="80008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FFFFFF"/>
                </a:solidFill>
                <a:latin typeface="Century Gothic" pitchFamily="32" charset="0"/>
                <a:cs typeface="Arial" charset="0"/>
              </a:rPr>
              <a:t> </a:t>
            </a:r>
          </a:p>
        </p:txBody>
      </p:sp>
      <p:sp>
        <p:nvSpPr>
          <p:cNvPr id="14343" name="WordArt 6"/>
          <p:cNvSpPr>
            <a:spLocks noChangeArrowheads="1" noChangeShapeType="1" noTextEdit="1"/>
          </p:cNvSpPr>
          <p:nvPr/>
        </p:nvSpPr>
        <p:spPr bwMode="auto">
          <a:xfrm>
            <a:off x="1555751" y="1878015"/>
            <a:ext cx="7643812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5724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Enseignements obligatoires              28h30</a:t>
            </a:r>
          </a:p>
        </p:txBody>
      </p:sp>
      <p:sp>
        <p:nvSpPr>
          <p:cNvPr id="14344" name="WordArt 7"/>
          <p:cNvSpPr>
            <a:spLocks noChangeArrowheads="1" noChangeShapeType="1" noTextEdit="1"/>
          </p:cNvSpPr>
          <p:nvPr/>
        </p:nvSpPr>
        <p:spPr bwMode="auto">
          <a:xfrm>
            <a:off x="1558926" y="1876427"/>
            <a:ext cx="7643812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Enseignements obligatoires              28h30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1217614" y="787400"/>
            <a:ext cx="71437" cy="5905500"/>
          </a:xfrm>
          <a:prstGeom prst="rect">
            <a:avLst/>
          </a:pr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1339" y="765175"/>
            <a:ext cx="985838" cy="98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7" name="WordArt 10"/>
          <p:cNvSpPr>
            <a:spLocks noChangeArrowheads="1" noChangeShapeType="1" noTextEdit="1"/>
          </p:cNvSpPr>
          <p:nvPr/>
        </p:nvSpPr>
        <p:spPr bwMode="auto">
          <a:xfrm>
            <a:off x="1711326" y="3181352"/>
            <a:ext cx="33686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Tronc commun</a:t>
            </a:r>
          </a:p>
        </p:txBody>
      </p:sp>
      <p:sp>
        <p:nvSpPr>
          <p:cNvPr id="14348" name="WordArt 11"/>
          <p:cNvSpPr>
            <a:spLocks noChangeArrowheads="1" noChangeShapeType="1" noTextEdit="1"/>
          </p:cNvSpPr>
          <p:nvPr/>
        </p:nvSpPr>
        <p:spPr bwMode="auto">
          <a:xfrm>
            <a:off x="1711326" y="5300665"/>
            <a:ext cx="46831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2 enseignements d'exploration</a:t>
            </a:r>
          </a:p>
        </p:txBody>
      </p:sp>
      <p:sp>
        <p:nvSpPr>
          <p:cNvPr id="14349" name="WordArt 12"/>
          <p:cNvSpPr>
            <a:spLocks noChangeArrowheads="1" noChangeShapeType="1" noTextEdit="1"/>
          </p:cNvSpPr>
          <p:nvPr/>
        </p:nvSpPr>
        <p:spPr bwMode="auto">
          <a:xfrm>
            <a:off x="1711325" y="4487865"/>
            <a:ext cx="46101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Accompagnement personnalisé</a:t>
            </a:r>
          </a:p>
        </p:txBody>
      </p:sp>
      <p:sp>
        <p:nvSpPr>
          <p:cNvPr id="14350" name="AutoShape 13"/>
          <p:cNvSpPr>
            <a:spLocks noChangeArrowheads="1"/>
          </p:cNvSpPr>
          <p:nvPr/>
        </p:nvSpPr>
        <p:spPr bwMode="auto">
          <a:xfrm>
            <a:off x="9005888" y="5930900"/>
            <a:ext cx="969962" cy="908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368300" y="931863"/>
            <a:ext cx="2928938" cy="647700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4352" name="WordArt 15"/>
          <p:cNvSpPr>
            <a:spLocks noChangeArrowheads="1" noChangeShapeType="1" noTextEdit="1"/>
          </p:cNvSpPr>
          <p:nvPr/>
        </p:nvSpPr>
        <p:spPr bwMode="auto">
          <a:xfrm>
            <a:off x="527050" y="1044577"/>
            <a:ext cx="24050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32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Au menu</a:t>
            </a:r>
          </a:p>
        </p:txBody>
      </p:sp>
      <p:sp>
        <p:nvSpPr>
          <p:cNvPr id="14353" name="WordArt 16"/>
          <p:cNvSpPr>
            <a:spLocks noChangeArrowheads="1" noChangeShapeType="1" noTextEdit="1"/>
          </p:cNvSpPr>
          <p:nvPr/>
        </p:nvSpPr>
        <p:spPr bwMode="auto">
          <a:xfrm>
            <a:off x="531814" y="1052513"/>
            <a:ext cx="24050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Au menu</a:t>
            </a:r>
          </a:p>
        </p:txBody>
      </p:sp>
      <p:sp>
        <p:nvSpPr>
          <p:cNvPr id="14354" name="WordArt 17"/>
          <p:cNvSpPr>
            <a:spLocks noChangeArrowheads="1" noChangeShapeType="1" noTextEdit="1"/>
          </p:cNvSpPr>
          <p:nvPr/>
        </p:nvSpPr>
        <p:spPr bwMode="auto">
          <a:xfrm>
            <a:off x="7978776" y="3221038"/>
            <a:ext cx="1079500" cy="290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81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23h30</a:t>
            </a:r>
          </a:p>
        </p:txBody>
      </p:sp>
      <p:sp>
        <p:nvSpPr>
          <p:cNvPr id="14355" name="WordArt 18"/>
          <p:cNvSpPr>
            <a:spLocks noChangeArrowheads="1" noChangeShapeType="1" noTextEdit="1"/>
          </p:cNvSpPr>
          <p:nvPr/>
        </p:nvSpPr>
        <p:spPr bwMode="auto">
          <a:xfrm>
            <a:off x="7978776" y="3221038"/>
            <a:ext cx="1079500" cy="290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003366"/>
                  </a:solidFill>
                  <a:miter lim="800000"/>
                  <a:headEnd/>
                  <a:tailEnd/>
                </a:ln>
                <a:solidFill>
                  <a:srgbClr val="003366"/>
                </a:solidFill>
                <a:latin typeface="Century Gothic"/>
              </a:rPr>
              <a:t>23h30</a:t>
            </a:r>
          </a:p>
        </p:txBody>
      </p:sp>
      <p:sp>
        <p:nvSpPr>
          <p:cNvPr id="14356" name="WordArt 19"/>
          <p:cNvSpPr>
            <a:spLocks noChangeArrowheads="1" noChangeShapeType="1" noTextEdit="1"/>
          </p:cNvSpPr>
          <p:nvPr/>
        </p:nvSpPr>
        <p:spPr bwMode="auto">
          <a:xfrm>
            <a:off x="8266113" y="5327650"/>
            <a:ext cx="792162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81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3h00</a:t>
            </a:r>
          </a:p>
        </p:txBody>
      </p:sp>
      <p:sp>
        <p:nvSpPr>
          <p:cNvPr id="14357" name="WordArt 20"/>
          <p:cNvSpPr>
            <a:spLocks noChangeArrowheads="1" noChangeShapeType="1" noTextEdit="1"/>
          </p:cNvSpPr>
          <p:nvPr/>
        </p:nvSpPr>
        <p:spPr bwMode="auto">
          <a:xfrm>
            <a:off x="8266113" y="5327650"/>
            <a:ext cx="792162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003300"/>
                  </a:solidFill>
                  <a:miter lim="800000"/>
                  <a:headEnd/>
                  <a:tailEnd/>
                </a:ln>
                <a:solidFill>
                  <a:srgbClr val="003300"/>
                </a:solidFill>
                <a:latin typeface="Century Gothic"/>
              </a:rPr>
              <a:t>3h00</a:t>
            </a:r>
          </a:p>
        </p:txBody>
      </p:sp>
      <p:sp>
        <p:nvSpPr>
          <p:cNvPr id="14358" name="WordArt 21"/>
          <p:cNvSpPr>
            <a:spLocks noChangeArrowheads="1" noChangeShapeType="1" noTextEdit="1"/>
          </p:cNvSpPr>
          <p:nvPr/>
        </p:nvSpPr>
        <p:spPr bwMode="auto">
          <a:xfrm>
            <a:off x="8266113" y="4529140"/>
            <a:ext cx="792162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81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2h00</a:t>
            </a:r>
          </a:p>
        </p:txBody>
      </p:sp>
      <p:sp>
        <p:nvSpPr>
          <p:cNvPr id="14359" name="WordArt 22"/>
          <p:cNvSpPr>
            <a:spLocks noChangeArrowheads="1" noChangeShapeType="1" noTextEdit="1"/>
          </p:cNvSpPr>
          <p:nvPr/>
        </p:nvSpPr>
        <p:spPr bwMode="auto">
          <a:xfrm>
            <a:off x="8266113" y="4524375"/>
            <a:ext cx="792162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2h00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1423988" y="6319838"/>
            <a:ext cx="7994650" cy="215900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4361" name="WordArt 24"/>
          <p:cNvSpPr>
            <a:spLocks noChangeArrowheads="1" noChangeShapeType="1" noTextEdit="1"/>
          </p:cNvSpPr>
          <p:nvPr/>
        </p:nvSpPr>
        <p:spPr bwMode="auto">
          <a:xfrm>
            <a:off x="1555750" y="6092825"/>
            <a:ext cx="746918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5724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Enseignements facultatifs                                     3h</a:t>
            </a:r>
          </a:p>
        </p:txBody>
      </p:sp>
      <p:sp>
        <p:nvSpPr>
          <p:cNvPr id="14362" name="WordArt 25"/>
          <p:cNvSpPr>
            <a:spLocks noChangeArrowheads="1" noChangeShapeType="1" noTextEdit="1"/>
          </p:cNvSpPr>
          <p:nvPr/>
        </p:nvSpPr>
        <p:spPr bwMode="auto">
          <a:xfrm>
            <a:off x="1555750" y="6092825"/>
            <a:ext cx="746918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240">
                  <a:solidFill>
                    <a:srgbClr val="006699"/>
                  </a:solidFill>
                  <a:miter lim="800000"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Enseignements facultatifs                                     3h</a:t>
            </a:r>
          </a:p>
        </p:txBody>
      </p:sp>
      <p:sp>
        <p:nvSpPr>
          <p:cNvPr id="14363" name="WordArt 26"/>
          <p:cNvSpPr>
            <a:spLocks noChangeArrowheads="1" noChangeShapeType="1" noTextEdit="1"/>
          </p:cNvSpPr>
          <p:nvPr/>
        </p:nvSpPr>
        <p:spPr bwMode="auto">
          <a:xfrm rot="-5400000">
            <a:off x="-1674018" y="3790156"/>
            <a:ext cx="48244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60">
                  <a:solidFill>
                    <a:srgbClr val="FFCC00"/>
                  </a:solidFill>
                  <a:miter lim="800000"/>
                  <a:headEnd/>
                  <a:tailEnd/>
                </a:ln>
                <a:noFill/>
                <a:latin typeface="Arial Black"/>
              </a:rPr>
              <a:t>SECONDE</a:t>
            </a:r>
          </a:p>
        </p:txBody>
      </p:sp>
      <p:sp>
        <p:nvSpPr>
          <p:cNvPr id="14364" name="WordArt 27"/>
          <p:cNvSpPr>
            <a:spLocks noChangeArrowheads="1" noChangeShapeType="1" noTextEdit="1"/>
          </p:cNvSpPr>
          <p:nvPr/>
        </p:nvSpPr>
        <p:spPr bwMode="auto">
          <a:xfrm>
            <a:off x="3152776" y="188915"/>
            <a:ext cx="59658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5724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  <p:sp>
        <p:nvSpPr>
          <p:cNvPr id="14365" name="WordArt 28"/>
          <p:cNvSpPr>
            <a:spLocks noChangeArrowheads="1" noChangeShapeType="1" noTextEdit="1"/>
          </p:cNvSpPr>
          <p:nvPr/>
        </p:nvSpPr>
        <p:spPr bwMode="auto">
          <a:xfrm>
            <a:off x="3081339" y="260352"/>
            <a:ext cx="59658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La  classe de seconde GT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1613</Words>
  <Application>Microsoft Office PowerPoint</Application>
  <PresentationFormat>Personnalisé</PresentationFormat>
  <Paragraphs>609</Paragraphs>
  <Slides>41</Slides>
  <Notes>29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CIO MERIGNAC</dc:creator>
  <cp:lastModifiedBy>LUCIE ROBERRINI</cp:lastModifiedBy>
  <cp:revision>757</cp:revision>
  <cp:lastPrinted>1601-01-01T00:00:00Z</cp:lastPrinted>
  <dcterms:created xsi:type="dcterms:W3CDTF">2009-01-19T13:31:16Z</dcterms:created>
  <dcterms:modified xsi:type="dcterms:W3CDTF">2018-03-19T16:59:33Z</dcterms:modified>
</cp:coreProperties>
</file>